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7"/>
  </p:notesMasterIdLst>
  <p:sldIdLst>
    <p:sldId id="351" r:id="rId2"/>
    <p:sldId id="271" r:id="rId3"/>
    <p:sldId id="2883" r:id="rId4"/>
    <p:sldId id="2924" r:id="rId5"/>
    <p:sldId id="2891" r:id="rId6"/>
    <p:sldId id="2892" r:id="rId7"/>
    <p:sldId id="2885" r:id="rId8"/>
    <p:sldId id="2886" r:id="rId9"/>
    <p:sldId id="2893" r:id="rId10"/>
    <p:sldId id="2923" r:id="rId11"/>
    <p:sldId id="2887" r:id="rId12"/>
    <p:sldId id="2929" r:id="rId13"/>
    <p:sldId id="2925" r:id="rId14"/>
    <p:sldId id="2926" r:id="rId15"/>
    <p:sldId id="2927" r:id="rId16"/>
    <p:sldId id="2930" r:id="rId17"/>
    <p:sldId id="2931" r:id="rId18"/>
    <p:sldId id="2895" r:id="rId19"/>
    <p:sldId id="2896" r:id="rId20"/>
    <p:sldId id="2894" r:id="rId21"/>
    <p:sldId id="2897" r:id="rId22"/>
    <p:sldId id="2898" r:id="rId23"/>
    <p:sldId id="2899" r:id="rId24"/>
    <p:sldId id="2900" r:id="rId25"/>
    <p:sldId id="2901" r:id="rId26"/>
    <p:sldId id="2936" r:id="rId27"/>
    <p:sldId id="2932" r:id="rId28"/>
    <p:sldId id="2933" r:id="rId29"/>
    <p:sldId id="2934" r:id="rId30"/>
    <p:sldId id="2937" r:id="rId31"/>
    <p:sldId id="2935" r:id="rId32"/>
    <p:sldId id="2938" r:id="rId33"/>
    <p:sldId id="1821" r:id="rId34"/>
    <p:sldId id="371" r:id="rId35"/>
    <p:sldId id="1822" r:id="rId36"/>
    <p:sldId id="1823" r:id="rId37"/>
    <p:sldId id="1824" r:id="rId38"/>
    <p:sldId id="1825" r:id="rId39"/>
    <p:sldId id="1826" r:id="rId40"/>
    <p:sldId id="1827" r:id="rId41"/>
    <p:sldId id="1828" r:id="rId42"/>
    <p:sldId id="1829" r:id="rId43"/>
    <p:sldId id="2903" r:id="rId44"/>
    <p:sldId id="1830" r:id="rId45"/>
    <p:sldId id="1831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ven Flynn" initials="SF" lastIdx="1" clrIdx="0">
    <p:extLst>
      <p:ext uri="{19B8F6BF-5375-455C-9EA6-DF929625EA0E}">
        <p15:presenceInfo xmlns:p15="http://schemas.microsoft.com/office/powerpoint/2012/main" userId="def0f6edde971f2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960"/>
    <a:srgbClr val="C8C860"/>
    <a:srgbClr val="0000FF"/>
    <a:srgbClr val="002060"/>
    <a:srgbClr val="FFCCFF"/>
    <a:srgbClr val="CCFFCC"/>
    <a:srgbClr val="99FF99"/>
    <a:srgbClr val="D8D684"/>
    <a:srgbClr val="008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>
      <p:cViewPr varScale="1">
        <p:scale>
          <a:sx n="123" d="100"/>
          <a:sy n="123" d="100"/>
        </p:scale>
        <p:origin x="11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ADF914-5144-42DC-AB86-98F7BAC281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8C8AB1-3810-4206-8B13-6B6F534C7D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592FF75-D616-448A-8994-31C05B5BDD57}" type="datetimeFigureOut">
              <a:rPr lang="en-US"/>
              <a:t>8/17/26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B4B0977-47E0-42C5-BFF2-402D059D55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A58BB87-3E71-471C-9388-EAD22374F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93F4A-9D14-4076-8371-FA47BDE787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63418-B41D-4AF9-BED7-8BC54EA8B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7895BE-8D6A-4491-A898-C20CA1989DAE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229BF3B-FF78-4531-9A7C-26951B7465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AE9FCFB-F268-44F2-B8C6-B2609A144DFD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A8000A31-9A30-425E-BD24-48285A884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814A277F-49BB-4376-94BD-3651AF496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8710D76E-7843-4973-987B-E5AA73B62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03FB7F45-981D-4FBC-BDD3-F6B898B85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DEDF94BE-71CB-4CBD-88D2-F7DC471A6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58C94245-B33D-433E-A028-8A7BAD769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DC210CBE-D036-4EEC-A38C-A37D0DA39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4DF46B84-98A0-4F39-80A3-1781E5FEF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1E636128-63F6-4E94-B849-67FA85F53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4F738365-2259-4581-91B8-7BFD63150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F95EF907-EEDB-4FD8-A4F8-6852EC375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0FCB4953-8E9C-4C99-99E8-527EA1E98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855F862D-B477-4C97-9BC1-9D0EBEA54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015054FA-C645-418C-8BB6-858FAB1AD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13613C2C-55F6-4C50-85F3-6177CCE38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945CBEAC-9029-422F-A7A6-7C337E8FC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8FBF0D21-4679-4DDD-BF18-EAA5F5CBC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8AF567D4-96F4-423F-9BBA-03E509997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5227606F-0B4D-479F-BBD5-D106F2578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EA48E178-A508-47BA-90E9-9951732B3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FCE283A3-850C-4A87-AD02-4E63E66CB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22F58E08-14E3-4EF8-9D32-1C43574C7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F2403875-1663-4CAB-9698-10E061D25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4FAC8E1A-0C2A-4294-AE6B-51DD3D625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87FD690C-BB68-4357-9ACC-6956FE3C7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AFFDFC76-97E7-4CBD-B8AE-F51F6C99F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739DE348-B97E-4331-9357-58F5F98D5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983D1B7C-8572-428D-A836-D6FEBABE6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FA248AC1-21A1-4512-BA4B-AE0408AFA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42CC1080-AAE4-4E3E-A208-84DD381E9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61EE4665-A8BA-45D3-AB89-DDD7754DF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065569F7-B0DD-4A92-A383-B799C132F5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48898C53-5929-4661-BD17-AF69C3742D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5F87F2FC-5513-4800-A237-4B6EE0CEEC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D8739805-7048-479A-9B19-3AD6A4848D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3EFF-1FE8-4731-82AA-DCC6F22450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133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5D1BD38-AA63-443E-B5C1-8C3096A530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AF6E6E5-CB32-429D-B264-16693CB2E6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C84EF20-66CA-4C04-8C77-A1E838DF02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9F669-770C-42AF-951F-E4B0BF642A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31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02EC6C8-DC50-4E92-B251-FBD3CE37F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BC8FFB-1056-4209-836A-DC97FF199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223C04C-A3AF-4ABF-BA3C-9C49017710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1B435-1189-47FA-B7BB-E636699F8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9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70A7BB-0276-40DD-B713-1449B5C3F3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759C0-D04D-4090-AD83-D80399BD32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CD7DA75-0737-4F09-88DC-B87718147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06717-B200-49AA-A3F9-A66015D3EA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24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15E708-583F-4D26-A6B8-3D2D4246F7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E06B5F9-7362-494A-BE28-6E77F14768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1684EC1-EF15-4968-853F-EE5979A15A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16BB9-710B-4053-BCD3-C999F038EB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281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614159-BEE4-4F1D-B9B9-076FEA7F8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228882-647D-47EB-A9B4-C4D18C8151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8AD772F-19A4-46EF-942A-0794C6463A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1F970-EBC4-4B96-A08A-CB7770D3C2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30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42C64A-7081-4EFC-BEC2-F70E34A4E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30DA7FC-37F0-4E31-9B2A-5EE8E77CB9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AF0DFFB-D8B1-419C-8589-83225F0873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603AD-BEDB-4D51-AA0D-F42FDEEC4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25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E279C2-5C04-4A28-A2DC-BD9C0AB7C5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267C2A9-5153-4BED-B69A-1A23D0D184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1E069BC-88B6-4DA0-B9D8-55323B075C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0049-9CEF-4323-B9E9-4CFF96C8AF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2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2D415AC4-55FA-4E1C-B31D-95854CBA73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E8C808A-0C28-49A7-AE31-F1638BBC9C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5663809-B0D4-446A-8B4D-D40A0692A0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D5967-D305-4D5A-99BA-BCEC8EFAB8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57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7D0E1-7A81-493F-98D9-1FC0606433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5F0EAE-8F13-4D77-8EC3-9AEEF69DC5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DDD76B1-DE27-454A-8246-1DCB7F8C58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D0A63-0C87-4D14-8625-20325E6A86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60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EE618-8D59-4079-A420-493921696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C85B80-4584-44B6-9BFA-9B0A96F100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EE80C6-50BE-47A4-BAA5-BAD583426C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FDF02-DEC4-4F23-A5FF-EAE1920247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05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1CBE70A6-2651-4B22-8AE1-33C56A12A7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E548A2B-D4ED-43FE-A762-0476DED504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43B5BE-52E9-4219-A5C1-B56072985E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01838EA-D6D7-46D1-865E-0B464DE9E8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16249E1-4C27-4536-9B84-B86EE8A53C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BA62A278-6F61-485A-AAA3-5289882AEF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9C5F0A8D-5468-46B8-9A08-014BBB6B22F1}" type="slidenum">
              <a:rPr lang="en-US" altLang="en-US"/>
              <a:t>‹#›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3EDD5A6D-C0F5-410D-A242-C92BAE67357B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CFFF3DB0-4DCE-4AE2-9C4A-1A9FE84E3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7331BFAF-0D05-4082-A90A-167E3464D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A95662F2-C6EC-4AE3-8C25-00A234095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8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3EF09EF1-875D-4D53-AC16-1FF08FFB4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6521375B-4146-4DE0-B31E-329F4C9FE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026BDDB0-5AC4-4603-AC12-144D8B23C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8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297E50DF-8236-421A-BCC3-FAF34C7C6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1A65EAA8-9CBA-4FF5-9E0E-F2CF1D7B1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4B2E875C-FCEA-4FB7-9D35-6D974B67A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634DB1AC-C4C0-4A75-8ED7-DB5C072BF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0FAE8A32-D08A-48C6-9837-277BFE8B3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8" cy="7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BF1DC4E7-BD28-4833-93DB-4DB3B687F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5095E908-367D-4AC7-B719-EE672DCC4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C75359CB-597F-4C2E-BC7A-66F086DF1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1392DEB5-29FF-4FCC-9F45-A32F41BDA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8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380BC2EA-1F95-4747-9C9D-4A85A63BB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319520BB-DA86-4D3F-9B0A-6A88DCBA4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8A3D083F-4930-4470-B6E3-5AFF02117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DDB5307A-02C8-49E5-8221-79F2F9C88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133B32CA-6DF5-4F8F-9ED7-5D8D6804E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8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9AE85E4A-BA98-458A-8887-E259D24C0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51A7C5AD-31BB-421A-8EDD-25664C5B8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AFC446FA-CE59-4005-8222-8DCBF74CF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B55BCDD1-14FF-42B6-B429-50E19C366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8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B22B501D-E47D-4788-9011-0D9EE61A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8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D24E7D19-3802-4E38-8BBF-A0F299CD8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736D8FF3-8CAF-4841-AFAF-52BDC1C38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E3C7B4C8-AE2B-40E5-BDFC-2B276E782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36FA1727-7138-4761-BA65-7A3D75FF1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8" cy="7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66B2FEC2-2853-4519-9164-44ED96AA3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FC4D421F-CA61-4034-AC7B-23125037F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8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C829503-9E8B-4D90-87DF-80D926E388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A4145B2-6949-41E3-9C7B-CBB902955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/>
              <a:t>AMD: Die AREDS</a:t>
            </a:r>
            <a:r>
              <a:rPr lang="de-DE" sz="2000" noProof="0" dirty="0"/>
              <a:t> </a:t>
            </a:r>
          </a:p>
          <a:p>
            <a:pPr lvl="1" eaLnBrk="1" hangingPunct="1"/>
            <a:r>
              <a:rPr lang="de-DE" sz="2000" noProof="0" dirty="0"/>
              <a:t>AREDS steht für </a:t>
            </a:r>
            <a:r>
              <a:rPr lang="de-DE" sz="2000" noProof="0" dirty="0">
                <a:solidFill>
                  <a:srgbClr val="0000FF"/>
                </a:solidFill>
              </a:rPr>
              <a:t>„Age-Related Eye Disease Study“</a:t>
            </a:r>
            <a:endParaRPr lang="de-DE" sz="2000" noProof="0" dirty="0">
              <a:solidFill>
                <a:schemeClr val="bg1"/>
              </a:solidFill>
            </a:endParaRPr>
          </a:p>
        </p:txBody>
      </p:sp>
      <p:sp>
        <p:nvSpPr>
          <p:cNvPr id="4100" name="Rectangle 17">
            <a:extLst>
              <a:ext uri="{FF2B5EF4-FFF2-40B4-BE49-F238E27FC236}">
                <a16:creationId xmlns:a16="http://schemas.microsoft.com/office/drawing/2014/main" id="{D25A2FE0-0890-482D-8F94-097DC7F24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447800"/>
            <a:ext cx="38862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noProof="0" dirty="0"/>
              <a:t>ausschreiben</a:t>
            </a:r>
          </a:p>
        </p:txBody>
      </p:sp>
      <p:sp>
        <p:nvSpPr>
          <p:cNvPr id="4101" name="Slide Number Placeholder 1">
            <a:extLst>
              <a:ext uri="{FF2B5EF4-FFF2-40B4-BE49-F238E27FC236}">
                <a16:creationId xmlns:a16="http://schemas.microsoft.com/office/drawing/2014/main" id="{C2496EDB-EF57-4396-A62C-38B27355F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374419C-3119-4EE7-B23A-1F125A48FAD2}" type="slidenum">
              <a:rPr lang="de-DE" sz="1000" noProof="0" smtClean="0"/>
              <a:t>1</a:t>
            </a:fld>
            <a:endParaRPr lang="de-DE" sz="1000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93493-F18D-4845-88C8-7E52FDD763AC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3" name="Google Shape;710;p27">
            <a:extLst>
              <a:ext uri="{FF2B5EF4-FFF2-40B4-BE49-F238E27FC236}">
                <a16:creationId xmlns:a16="http://schemas.microsoft.com/office/drawing/2014/main" id="{F43E716F-6ABF-4E48-73F6-EC7A512C2A68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B2B07-A2EC-99C9-911E-8183ED67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84E1BEA4-922C-EB1C-2651-1B6243769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558E5B2-0C9D-0D1A-E4FD-3F69719174F0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12227270-7BC0-FEE0-684F-C03B24FD2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79FBEC33-FFAF-5DA7-D7F0-89E214A9D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8A304C9A-B236-9395-8370-816AE142E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2E2349F-2931-26DD-6DBD-368AE2232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51281508-08F5-8DD9-65B5-8640C0133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4DB67D58-1407-217B-4DBF-6869758F43DA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D83ABCEF-05C9-347B-4342-1F461988E2AF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67AA2616-A287-7AB8-918B-7EE4B036B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3980DE21-0CC3-C3AC-37ED-37D551826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F32DEE48-89FC-783F-1F51-29EE16EEF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9E2DE0D4-551F-5AFC-0BB8-39859292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29BCE48C-E73F-5442-A04E-088AE2DD2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274C944-81F0-42B8-BCE7-749C8D419D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2B8D12EE-011E-C02D-6C64-0F33761F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10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AD52A6-B71D-D9AC-0CF1-9A628EEB7AB3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id="{E194D7A7-6746-FF20-6E18-D15EDBC5A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9676" y="3352800"/>
            <a:ext cx="947924" cy="210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Dosierung?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5EA2DA34-7FEB-0C9F-9095-FD35B5C5D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788" y="3675886"/>
            <a:ext cx="936812" cy="210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Dosierung?</a:t>
            </a:r>
          </a:p>
        </p:txBody>
      </p:sp>
      <p:sp>
        <p:nvSpPr>
          <p:cNvPr id="17" name="Google Shape;710;p27">
            <a:extLst>
              <a:ext uri="{FF2B5EF4-FFF2-40B4-BE49-F238E27FC236}">
                <a16:creationId xmlns:a16="http://schemas.microsoft.com/office/drawing/2014/main" id="{0A499C12-0E52-80B5-BF19-BC941D069AF1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9467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A4F37-794B-6163-FAED-9FBCD1808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83331C90-4ED9-910F-5626-A6B87AEA3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FE4940-654F-496A-927B-D5C7F8EE0090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9D5F7421-FD64-4D42-CDAB-739FC39BF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158DCE2B-0165-2521-051B-3D0D0562D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C2CF6264-BF71-1DEE-AFF3-F7E77EF89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08B8F4E-2DBE-7F70-94F4-F6809A84B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03979A01-7F4E-DD37-25C9-9F7A3C7E3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44487554-296E-8D44-3BA8-68B8F898F2C4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B28AA1E5-BA37-0516-DD4F-E0B7FF06C6FB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893CDC3E-602E-A0B5-B845-D2AC4A9B1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91731872-D7A9-6E62-A92B-8165BEDD8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BF11D7EA-D687-5CFF-91AE-8F5424C53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51F86860-2738-E6F1-6C62-D0D969B69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C5554FCA-4313-1B8C-E7E9-B8BD74CEE9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43F992D-C78C-4F0E-BC6D-0C3C5DC47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75202D23-647B-C86D-3739-D5720113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11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60C49B-DCFE-3EF2-F7D6-F2592139E619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614F0B62-A039-8234-9A2F-A6A9F46911B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8246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1C050-7F12-AC24-69FE-BF870B0DF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137C1D81-A5D3-3B93-6525-833551736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82C1A3-863D-ECFD-BB1C-2B458B10B863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D1708478-ACAB-DC18-3D93-9A1DE1883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230E9D70-B93B-2BDF-9DE9-31DB4CC20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1387276D-D6AA-EE80-7E25-130987DCF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A1356C4C-632E-BA71-82EB-35199C229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6611B29-A4DE-F311-A565-8D89F8236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5DCC16D3-B0BF-5DF0-97FC-59AB82EDDF21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ED438AE2-FE2C-E4EA-AA3B-12980C2375CF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45C1965-7FFA-F8CE-3DC9-D85BDEF5B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73FB7D8E-0801-CB37-2183-65750A97E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B2844A83-7E95-6E6A-B4A9-A01B9B717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83723F0-B63D-CCCF-DEC7-C859A6F0F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4BD642C2-8132-EABC-BD2A-BA4D3FF61F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138D5D44-C27D-9F2A-C89C-82669713E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54894263-AFB0-D4AB-D4F4-2E775846C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12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057E35-9EA6-A5AE-7C7F-7C567B6D5FEA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6B57F8B3-4CB3-E198-D44B-3FDA808A5FB5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" name="Google Shape;710;p27">
            <a:extLst>
              <a:ext uri="{FF2B5EF4-FFF2-40B4-BE49-F238E27FC236}">
                <a16:creationId xmlns:a16="http://schemas.microsoft.com/office/drawing/2014/main" id="{F7B4EC10-1398-9953-8734-50F43F5BADD8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7177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772C5-FE5F-EFCF-B662-03F0861F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190087D8-32C0-4BB5-858F-C5B78E6C3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838E07-1D38-F0F3-F7DA-4499F694FCE7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D6B6999E-653B-1113-7043-4371B00CE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7ECBA1D4-9E49-A501-1945-C95AD4C78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22CFA168-DE45-5B5F-EDB1-4DE80063F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E3D02CE-B22F-0B83-6BEB-0FF32266E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E58C902-6737-C675-97C7-78E11FFF4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7A90E041-27ED-907A-5D0F-D4263B4888F0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68963F26-3901-627B-5C98-B7C13153ABBB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395E9911-8C59-CF06-11A3-9983BD252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8F8DE349-CEDC-5C96-8883-B0C3555B1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C9B50FED-A57C-EBA1-E600-920F1D10E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40DDAE46-B456-03D6-1F1C-82CAA33A8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67829F7E-DEB6-560C-003D-869584C6D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DBA3AC7A-79D2-7C20-C4C9-FA3B6F5BD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CA95756F-F9CE-CA9F-0CFC-BB548327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13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2170F7-3ED9-9A11-A0DD-AD4B4B57BA7C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B6D1AD88-EF49-4BB6-1B6F-F3D7F80040B5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7" name="Google Shape;710;p27">
            <a:extLst>
              <a:ext uri="{FF2B5EF4-FFF2-40B4-BE49-F238E27FC236}">
                <a16:creationId xmlns:a16="http://schemas.microsoft.com/office/drawing/2014/main" id="{5C1FC2FC-AA2C-60F0-8343-173E6A7F3E64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4062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3A755-D144-0451-2DE2-83C924AB6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A34516FA-C20C-E13A-8464-36F17E149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B93D9F-AEAE-5023-50DE-014C5BE1D3B6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7FC3D3FE-D3E9-BCA7-4AE1-98A53FD82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9E158DED-19E2-6413-0450-523F82354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D56574B2-6E9C-E137-89B4-66D737DDC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BADB1E7-B278-738D-80F8-D6220525C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9349CA68-15AB-4E56-6536-1559A65F2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DFA04ED1-0034-39D5-379A-BC5AEE5216C9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89D59F87-116B-F594-9A86-62EDCE728A3E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9A36F2FE-11DB-34FD-BD0C-9D0E3CD9F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8F81D75A-82BF-75F8-267A-CB6DAF2BF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5DAFC0B1-6DF2-29E2-1404-CD2592C44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8611895-52DE-18DC-57E3-FC70E4B87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EA1EE828-45C9-4D82-3B48-E9C8FFD3B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62EF958A-A113-5A54-1B66-7DA4E09EA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533C4724-8D89-B2EC-A8A9-ECADDD164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14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731BBF-D30B-8312-BB58-3FDDDBC3825F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D699B92F-2264-9566-1806-59617DD31FAF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" name="Google Shape;710;p27">
            <a:extLst>
              <a:ext uri="{FF2B5EF4-FFF2-40B4-BE49-F238E27FC236}">
                <a16:creationId xmlns:a16="http://schemas.microsoft.com/office/drawing/2014/main" id="{DE59D6C5-F0DD-3512-333E-4E3F1113C18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7843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57FDB-C99D-927F-2AF0-408C2B69D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72AE8971-F84A-3193-DD3D-B0D39CEDC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101257-54F8-21F5-6B8C-8F79BA4AE697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51DD5FAB-391C-72FE-E943-7506A4376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20203E51-F98C-F999-F442-329C149D3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8A57D713-3B45-C75B-6F0E-08618E040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98725F8-CD46-E431-5741-7F651E925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1818A8D-90B2-5FE1-69D6-E7E7CC2B7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E71D01EF-E57A-FE38-EE40-D34FCC027F12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845368E6-8D60-452E-3DE4-8A5811847B70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A364384-99E1-4202-8653-F86DA540F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8CA7416D-99D8-6529-E855-AFC7F2BC2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A6307353-0D42-F75C-CE3E-BE29DD886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01333A28-1648-E996-0574-05CCF0B1C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DEA338B1-45A8-474B-7EBC-0678EDA64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BFFBA2D-C437-2154-1BDC-962D50CC5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b="1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          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B463FEC6-6343-E7A3-D53D-D6FD804D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15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5F0531-2619-5229-CB79-58EE105FBA41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F98DB0C2-B28E-2142-63EF-FEE595657C26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" name="Google Shape;710;p27">
            <a:extLst>
              <a:ext uri="{FF2B5EF4-FFF2-40B4-BE49-F238E27FC236}">
                <a16:creationId xmlns:a16="http://schemas.microsoft.com/office/drawing/2014/main" id="{40B77B22-9788-60F3-1DB5-F7ADEE2A88F4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4287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1A82-2492-8816-4245-C95CCAD47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AE3EED6C-02FA-4906-8C04-361BB0E07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878F46-085F-D401-57B3-2347F5906F19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1A808548-4193-D1A2-3EC3-F4946A1D9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B4E7517F-247D-BAE1-362C-13AEEF2C8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14A6BE0A-1171-9A1D-A23E-311B72C95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339691B-2635-0489-E097-EB634FFD6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128343BB-3A83-37AA-589A-FD428A3B3B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843E8344-874A-EE8B-62D5-F99948A4CE57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965EA01B-1A2C-A991-2F17-0347CB06BAA1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A2747F43-C8CC-B6FB-949F-EBB35869C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2D326677-938D-BC4B-5C1C-1DEB632E6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24D157EA-1CA6-3368-FAD7-85577E335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24669195-B3A7-709C-CFF9-AEC9FA4CC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B688385F-B4F9-366C-5DF6-7AB3C1E29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B956F213-FCD2-F7D6-26D4-5B764EEB2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b="1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          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F7491CB1-A3FB-988E-C29D-623F29079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16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8A0675-492E-087E-9FFA-7D3514BBF9AB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96C11076-0954-D248-16E3-B6D6F0721DEA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" name="Google Shape;710;p27">
            <a:extLst>
              <a:ext uri="{FF2B5EF4-FFF2-40B4-BE49-F238E27FC236}">
                <a16:creationId xmlns:a16="http://schemas.microsoft.com/office/drawing/2014/main" id="{F7C6F84C-27F7-FA51-63E2-75AF095EBCDB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925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F16B3-9A2B-571E-AB10-3864BC1F4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EFE638D0-733F-246F-9D7C-6E29F4CE8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4A1323-6640-A47F-3226-EE3FB906E7BD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799B0C98-A839-D766-675C-7EC4B81A1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02C8901A-C392-2A42-05EC-EC228235F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7914B33A-02DC-8563-A657-8E89B76FB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93E33A5-B824-9DFF-2D17-6EFF9BD61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4C8BA260-2D4C-F962-F605-686D75CC0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6C0FA615-E3F1-D916-818F-85D2FEFE7C5E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CBA39A7C-90D3-712C-6C42-61132312C586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3B9E440-5717-842A-93AC-06735607B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C4FB6FBE-6F2F-7189-145F-688315341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528F3C3E-434C-8564-5884-AEB859A2D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AE29B90-0537-9D9F-EBE3-510B34676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D30C853C-EC02-997B-9CAD-52F57D9CE2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59B5BA31-71B6-C3CA-EA5D-A17472A6A8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b="1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          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CF93A1F1-5C05-DC5E-693E-D3400866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17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6E505A-061F-FF74-F4BA-B85C0DC8D5CE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485;p18">
            <a:extLst>
              <a:ext uri="{FF2B5EF4-FFF2-40B4-BE49-F238E27FC236}">
                <a16:creationId xmlns:a16="http://schemas.microsoft.com/office/drawing/2014/main" id="{AEF76E51-44EA-DB1A-C877-74E95BA852C3}"/>
              </a:ext>
            </a:extLst>
          </p:cNvPr>
          <p:cNvSpPr txBox="1"/>
          <p:nvPr/>
        </p:nvSpPr>
        <p:spPr>
          <a:xfrm>
            <a:off x="5771776" y="2373313"/>
            <a:ext cx="3226174" cy="42114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ist die häufigste Nebenwirkung des AREDS-Präparats?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Magen-Darm-Beschwerden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Welcher Inhaltsstoff ist dafür verantwortlich?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Zink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Was können Sie für einen Patienten tun, der über Magen-Darm-Beschwerden klagt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aber das Nahrungsergänzungsmittel wirklich benötigt?</a:t>
            </a:r>
            <a:endParaRPr dirty="0">
              <a:solidFill>
                <a:srgbClr val="FFC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Reduzieren Sie die Zinkdosis um die Hälfte</a:t>
            </a:r>
            <a:endParaRPr dirty="0">
              <a:solidFill>
                <a:schemeClr val="bg1"/>
              </a:solidFill>
            </a:endParaRPr>
          </a:p>
        </p:txBody>
      </p:sp>
      <p:cxnSp>
        <p:nvCxnSpPr>
          <p:cNvPr id="10" name="Google Shape;486;p18">
            <a:extLst>
              <a:ext uri="{FF2B5EF4-FFF2-40B4-BE49-F238E27FC236}">
                <a16:creationId xmlns:a16="http://schemas.microsoft.com/office/drawing/2014/main" id="{91003F0E-0613-881D-BB54-1DC3E9B63A00}"/>
              </a:ext>
            </a:extLst>
          </p:cNvPr>
          <p:cNvCxnSpPr/>
          <p:nvPr/>
        </p:nvCxnSpPr>
        <p:spPr>
          <a:xfrm>
            <a:off x="2743200" y="3286125"/>
            <a:ext cx="457200" cy="2286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487;p18">
            <a:extLst>
              <a:ext uri="{FF2B5EF4-FFF2-40B4-BE49-F238E27FC236}">
                <a16:creationId xmlns:a16="http://schemas.microsoft.com/office/drawing/2014/main" id="{938FE004-B74C-F839-258D-48A218520845}"/>
              </a:ext>
            </a:extLst>
          </p:cNvPr>
          <p:cNvSpPr txBox="1"/>
          <p:nvPr/>
        </p:nvSpPr>
        <p:spPr>
          <a:xfrm>
            <a:off x="2851150" y="2895600"/>
            <a:ext cx="732892" cy="456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Font typeface="Noto Sans Symbols"/>
              <a:buNone/>
            </a:pPr>
            <a:r>
              <a:rPr lang="de-DE" b="0" i="0" u="none" strike="noStrike" cap="none" dirty="0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40</a:t>
            </a:r>
            <a:endParaRPr sz="2800" dirty="0"/>
          </a:p>
        </p:txBody>
      </p: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7E9BEEF4-789F-5181-ECB0-77FA29151F44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046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61B6F-CFD4-1663-2290-87118F777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F425F85F-0322-5537-5CEE-62CCA4C4A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A6AA72-EFA3-09A1-348A-7BD920ACB9D5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1883F634-1A83-4DE1-96AA-9C31EAC9F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B961AE3C-6CD8-3B14-907E-72D646C05C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7E37C49C-9950-BFAC-9314-19E26A88BC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7D54CCB-2DD7-192A-2C9C-C592620FA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A07AE25-FAD9-005A-79E0-9CD60AE15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86CA202E-F9E9-68B5-F2CD-EF51577A6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98895E91-8301-2CD6-9EAF-C50320013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05E5B24-032F-B95D-6026-93BE05120781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F1E60B08-88FC-AE52-4FB5-8E62206331E2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E17C8B7-A1FC-2020-28C7-41F48DC36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5CFBC9D-4E55-694A-F929-FD9802C55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A36CB8-C758-DDAE-4C34-7B5F74603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F2863AA-3AB5-0B27-A73F-2965629A5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EDE6C5A2-628E-DA64-7777-BB377281E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25676731-63D8-D08C-9430-07F86B063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90C5B7C2-14C7-34A1-DAD1-5CAA425D8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18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19554D-61CE-9154-A10D-169862A62C7E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2DDC4ABF-9C77-CC8A-79C8-CCF6DC88C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613" y="4978192"/>
            <a:ext cx="6096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noProof="0" dirty="0"/>
              <a:t>%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C0079392-FC00-AA3F-D19E-5042B4F4C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43400"/>
            <a:ext cx="5160944" cy="381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noProof="0" dirty="0"/>
              <a:t>Schweregrad der Erkrankung</a:t>
            </a:r>
          </a:p>
        </p:txBody>
      </p:sp>
      <p:sp>
        <p:nvSpPr>
          <p:cNvPr id="17" name="Google Shape;710;p27">
            <a:extLst>
              <a:ext uri="{FF2B5EF4-FFF2-40B4-BE49-F238E27FC236}">
                <a16:creationId xmlns:a16="http://schemas.microsoft.com/office/drawing/2014/main" id="{0EAABAF9-2BF9-1E0C-8611-14ED14B0F44F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151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A022D-470A-4952-F63A-706CD42C0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CA1BCA85-02C9-CC19-61C8-6078D15BA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3FDD0F-AE3B-0711-11E6-F2B5541A21E5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E98CAE58-C479-F6DE-D988-6A9B5FA2D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D26CC5D8-3364-86B8-6FAC-55D7E344D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F4F8D528-BB49-CAC9-FACE-71FA7BB70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6A150E0-7918-47B6-2117-94F75EF47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8732DF5C-B94B-8B20-11D1-1C1110D0E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1EF59EFB-F33E-911A-0099-0634E7B71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5563F7CE-A687-8418-D2EF-42C80FEA0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0EB0DD5A-56CD-09D2-AA1B-569B9AFCD6F1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AFBA9D7A-6F90-3B42-29A0-9C61E3458818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DE1E973-484D-9C6F-57CB-B95C9ABC3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99B66A9B-F354-79E2-DC4A-AE4E45D56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AA93B4AB-F66A-9D6D-8962-AB636B81B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0ACB38BD-B5AA-0615-9DAD-961B36CE1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074B46F9-22EF-8DE8-1EA9-29EFAB83EA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E0FE64A0-E75A-B7D2-2517-41291BBC9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FFB1D601-15C6-81DF-394E-817BFC12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19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E019F9-3BB2-1A18-7484-19BAD7CE5F3D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7" name="Google Shape;710;p27">
            <a:extLst>
              <a:ext uri="{FF2B5EF4-FFF2-40B4-BE49-F238E27FC236}">
                <a16:creationId xmlns:a16="http://schemas.microsoft.com/office/drawing/2014/main" id="{401242DB-9E36-6A6E-AF83-0A8C5BDB2DA5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934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0BA2A5B2-6C4D-4A83-A598-1ACF879BA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FBF00EBF-DE43-4B81-9806-C2B8EFD0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03EE485-10D6-42A3-ABA2-649D8DBE1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/>
              <a:t>AMD: Die AREDS</a:t>
            </a:r>
            <a:r>
              <a:rPr lang="de-DE" sz="2000" noProof="0" dirty="0"/>
              <a:t> </a:t>
            </a:r>
          </a:p>
          <a:p>
            <a:pPr lvl="1" eaLnBrk="1" hangingPunct="1"/>
            <a:r>
              <a:rPr lang="de-DE" sz="2000" noProof="0" dirty="0"/>
              <a:t>AREDS steht für </a:t>
            </a:r>
            <a:r>
              <a:rPr lang="de-DE" sz="2000" noProof="0" dirty="0">
                <a:solidFill>
                  <a:srgbClr val="0000FF"/>
                </a:solidFill>
              </a:rPr>
              <a:t>„Age-Related Eye Disease Study“</a:t>
            </a:r>
          </a:p>
        </p:txBody>
      </p:sp>
      <p:sp>
        <p:nvSpPr>
          <p:cNvPr id="5125" name="Slide Number Placeholder 1">
            <a:extLst>
              <a:ext uri="{FF2B5EF4-FFF2-40B4-BE49-F238E27FC236}">
                <a16:creationId xmlns:a16="http://schemas.microsoft.com/office/drawing/2014/main" id="{2014CB97-1B26-4E4B-9D9E-559DFDC2D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2FD77B-2EEC-4CDF-8577-A0D1FD9AD5D7}" type="slidenum">
              <a:rPr lang="de-DE" sz="1000" noProof="0" smtClean="0"/>
              <a:t>2</a:t>
            </a:fld>
            <a:endParaRPr lang="de-DE" sz="1000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39A310-914C-4D88-973C-7E65BDF66734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3" name="Google Shape;710;p27">
            <a:extLst>
              <a:ext uri="{FF2B5EF4-FFF2-40B4-BE49-F238E27FC236}">
                <a16:creationId xmlns:a16="http://schemas.microsoft.com/office/drawing/2014/main" id="{9872062E-D684-F15B-E599-1F0C946E0F8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CE2B5-A6DD-7B57-6E8A-57AADB9A4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6C90D361-8732-0BE3-A530-16793EF59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7D41DE15-F2D8-3CBC-5E4F-BBDE7DAA0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2FCD2B-2EFD-F55D-EAB1-A0D0C603AF22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7704B70B-692F-228D-626E-D0115D896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E8F54283-F763-C75D-1D3F-740B69A88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58F3DD8C-E406-354A-5A0B-F699AF506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296128F5-F00D-C298-6676-6A3D5CFC0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FBD882C9-6497-2565-B9CC-9E45B3351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F030A37A-110B-A078-D980-92FA2DC7E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C2CA13AC-FD28-4E15-24CF-09F1667F5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8B9F4599-5BBB-7662-E66B-3967739ECFE0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280D8F6C-8C05-8304-595B-60C501D03684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F491F85-AEC0-907B-050B-B0093FCCE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BA4022BB-649C-5FB4-42C2-625EF53E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6E228C65-7B05-EF09-C8B6-8467A188F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3D86C912-8FF0-CB66-865F-948E14C00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FD422AD3-1F45-42CB-FF7D-8D4A83E817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5FB4C6FF-7E27-0F69-E612-7E26F3AB0B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84B6435B-CC92-5529-EF02-4FEA3EEB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20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8D06B7-459B-9938-C553-D3E39966F945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E56F16-9CAD-9E98-A209-0B6B350A1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54156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900" noProof="0" dirty="0"/>
              <a:t>Schweregrad</a:t>
            </a:r>
          </a:p>
        </p:txBody>
      </p:sp>
      <p:sp>
        <p:nvSpPr>
          <p:cNvPr id="20" name="Google Shape;710;p27">
            <a:extLst>
              <a:ext uri="{FF2B5EF4-FFF2-40B4-BE49-F238E27FC236}">
                <a16:creationId xmlns:a16="http://schemas.microsoft.com/office/drawing/2014/main" id="{674BEFA3-EC9F-0B8D-1527-9DE9092E8BBC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0887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CBECA-DA71-6D6F-781F-57B355AB4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99369BC8-CDBF-CD6B-69E5-B2F62977F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6896E384-E5A5-D329-B673-47FE1C0E4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C0608A-7A7C-0D2D-022B-06CEC73F2A9B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C930ADA9-9B20-85EE-29B6-DB5852273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152E8A48-0A1D-6B62-B049-C9F3E93C7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62EE31B0-601A-1394-D24A-CB3C3431D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A1D7E35-0C0E-88D5-31BE-5AA0A9227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EBDC1A0-C25E-EDF4-79A4-651CDA478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6AB363F4-E757-432B-A62E-59B00958C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8F413B89-48EB-AEEC-70D8-FB32C8E4D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425BAEAE-7092-311A-5FEC-51249B0676EB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BBA26B43-72AB-6B6F-3053-7FE57B71AB8A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A4CE1003-6E26-250A-E5B3-01EE28355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83FD20BF-485B-DF9F-CA0E-A5F1A1DB1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988098A4-6400-18D0-4CDA-6226C5D20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95A24C4D-FC85-A159-8ED9-65B182B61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50FD7D6A-7059-05A0-89E1-5BBE95AB30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844744C-BF21-57A2-771D-D08E59B2C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22334174-7597-5F50-7AAA-10CADAC1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21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E599FC-1226-5EB4-1CA5-5F4A2B8C89DD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Google Shape;710;p27">
            <a:extLst>
              <a:ext uri="{FF2B5EF4-FFF2-40B4-BE49-F238E27FC236}">
                <a16:creationId xmlns:a16="http://schemas.microsoft.com/office/drawing/2014/main" id="{8D0D7DB8-8330-719E-6E07-4F2063F80820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9205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D5E11-6380-5D0F-D0FB-8A68EBB02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EB416868-333B-B91F-02DC-21E147736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599D614D-6095-5125-9D2C-AF651A456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D381A6-D57E-F983-DDF7-3D633098B09D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84DD2387-1536-7801-D8AD-2CDB8361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32F5EA36-871A-345C-181A-C06C05E71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2004E6E7-F02E-5F8B-305B-0A2E03AA3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3191945-9064-1929-7FFB-5DD626C68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DE488BA6-7DB2-10ED-0CC6-2160EF0E9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1B121B38-D14F-64F2-6599-D572AA162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6BCEEC02-06AA-FE6A-161D-B342AB711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88D4C494-AF2C-D5F1-99C8-7F1B3040A1E7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2ECBE137-B1C8-5B89-AA18-7CAFA0C8CB9A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42AF8D39-ED23-193B-9FE1-25FB1338E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FE2FFB45-336B-D077-B454-7C2A9C070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596F59C8-7F28-5BDC-084E-E0FEB7E75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1B527300-9117-83CE-474B-A1EAC7CC1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7738E377-9D94-2EDA-CC94-42B360855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4B13F9BC-7A29-E316-2760-E73D3151BB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B599D58-CB10-A663-2E09-F6C1D8242D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Hinweis: Geben Sie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Rauchern</a:t>
            </a:r>
            <a:r>
              <a:rPr lang="de-DE" sz="2000" noProof="0" dirty="0">
                <a:latin typeface="Arial" panose="020B0604020202020204" pitchFamily="34" charset="0"/>
              </a:rPr>
              <a:t> keine AREDS-Präparate            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D6F6B472-BDED-40E3-CC62-E396CE56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22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0CAAB7-2359-A181-ABEB-58E9636ABCC8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E30AA-4BAB-437C-98B9-D5528CD01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689808"/>
            <a:ext cx="1143000" cy="329992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900" noProof="0" dirty="0"/>
              <a:t>Patientenpopulation</a:t>
            </a:r>
          </a:p>
        </p:txBody>
      </p: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DE5A1300-7407-3601-CA1A-679E83E8218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8132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B564B-401C-E71F-A317-44E4E2D8C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E41734B9-D150-D34E-C9D2-A780BBFA3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6AB51F94-CDA4-AA94-4FDF-EF52CEFA5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6C1145-89A4-EC2D-49C8-ADA4E17AAC91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3EB5393F-A398-F415-7FB3-E8F5807E2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F02849BE-720A-7E35-271F-2F1D7B444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3F702D15-127C-B88C-4098-AD943302C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F39A1D2-9074-83D9-7F80-A066E40B1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5C0D6BA6-0956-5526-20B2-FDA583AC2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00CB231B-4DF2-4B39-1EA4-EDDE08FAD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5C069D51-D465-CE72-52EC-CEACE0BCB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A9E47A40-E0AB-B012-BC16-76E09E87988B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766A6761-022F-79E4-3DAF-7E598C61A2D9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665557A-A4FA-7DAF-ACAC-66D24CB60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55BF01A8-E778-7488-86D5-C0CA3BEC5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40A250C4-1C82-406E-359C-A17F4AE98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F4FBA1B-2B02-E1D6-C3C1-4A235110A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E3C1D6C9-4833-89A5-3A4D-2FAEB9D3A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EB0FFE01-9FEA-7929-8B79-DFB1BD50E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58B5B1D8-3A2A-8E05-C592-EA285AD26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Hinweis: Geben Sie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Rauchern</a:t>
            </a:r>
            <a:r>
              <a:rPr lang="de-DE" sz="2000" noProof="0" dirty="0">
                <a:latin typeface="Arial" panose="020B0604020202020204" pitchFamily="34" charset="0"/>
              </a:rPr>
              <a:t> keine AREDS-Präparate            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D33BE996-99C3-76A5-0DDB-615354D6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23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4699EB-E21C-8AE2-2C6F-CB50E4025084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710;p27">
            <a:extLst>
              <a:ext uri="{FF2B5EF4-FFF2-40B4-BE49-F238E27FC236}">
                <a16:creationId xmlns:a16="http://schemas.microsoft.com/office/drawing/2014/main" id="{C7081A6B-6D66-6D32-39E5-B7727DC125BE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18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3B0D0-AA7D-1FC9-6D86-F618EE094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EFDC61B4-1FE8-141D-DD6B-07C9CDD72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5C0341C3-1149-9153-BA17-364A124F8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0C7F3F28-66DE-4626-6F59-55D150B0F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6D2239-5C67-00F1-B8A8-22449E29CDBD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9BB672DF-89E9-F851-1098-E6C435B29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885186B3-D986-C915-6312-1C37D9E74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A0C9BB0F-8C60-A60F-E845-17E0466FF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B21651D-F64A-70E3-E024-C5473CA87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8B96F9A-F767-1A7C-4B00-7CB3EFCD6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BCB9C9CD-2AAB-5D3E-C4B3-DE63CCAB4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D987776A-DC2E-B7FC-017C-E95AFF8F6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46EA37A3-14CE-7388-8149-CB085EF14800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43000072-CA8F-4EA0-CA56-5576AC1071BC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6B32ECBF-7A1D-DE82-6450-31E2EA68C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F37887B6-6EF2-A207-6B66-496DEFDCA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774D6BCE-6A65-3087-86B8-6CDFCFE65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54A193A0-C4E7-D812-4E95-F7BA3997E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90130FE-4005-F0B2-DE6D-059EB130F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C131BB6D-B0B9-465B-3A83-AF4F38F6E8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E10BDDDD-D0F8-1A86-B822-8028B9915A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Hinweis: Geben Sie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Rauchern</a:t>
            </a:r>
            <a:r>
              <a:rPr lang="de-DE" sz="2000" noProof="0" dirty="0">
                <a:latin typeface="Arial" panose="020B0604020202020204" pitchFamily="34" charset="0"/>
              </a:rPr>
              <a:t>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latin typeface="Arial" panose="020B0604020202020204" pitchFamily="34" charset="0"/>
              </a:rPr>
              <a:t>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75645B50-4DE0-5BA1-383B-A6D5689D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24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9C86FE-068D-5CC1-BDBE-B604A0F2D67B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0145937A-0594-5FC0-728B-824BFD386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noProof="0" dirty="0"/>
              <a:t>ein AREDS-Antioxidans</a:t>
            </a:r>
          </a:p>
        </p:txBody>
      </p: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35E5CD58-4EA4-50CC-8A2C-D3ABE757AFD8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176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FA6B8-78AC-4252-CAF9-AEDFA75D4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D3F61AC6-5019-0AD1-F12D-6FFDC5083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8CED9829-BF5A-6C49-7F55-38E03CE3E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C6B6E1D5-B8C8-3DD6-7D1F-76866739E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E45741-6EB7-0445-3313-7F9821F1E27C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17A222EE-8638-7D1A-4C97-AC586A3C0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8B1D73E5-ABFE-8F7D-ACC7-D5530F390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027199FD-9ED5-65DC-C5AF-425B7B8BE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B745060-F144-0619-0A24-C0087ECC4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8420853-5322-916A-8A52-A21124687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1E088BFB-B7FC-F9F8-1F24-6BE7CAAFD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7C4778FB-9A98-8DB6-5242-945AC5643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C5AB024-9DEC-69DF-F0D7-61EB45931520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56C4CC2F-52C7-2241-299C-9F7CC0381B3F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BDB0EAB-78EE-0DD8-5984-B8DECA4F1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0B68E184-2352-724D-61DA-5C81C2C28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88401B91-2ADE-A18E-AFFF-6F85E015D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D3001ECC-17B5-55DA-B250-C7F815565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735C470-1DCA-1B61-50C8-D877EBC92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CBFD2AA9-A1A5-1C94-DEF6-A45A1F0B8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61822A85-D270-E26A-9D2D-EB66AC09B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/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Bei Patienten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mittelschwerer bis fortgeschrittener trockener </a:t>
            </a:r>
            <a:r>
              <a:rPr lang="de-DE" sz="2000" noProof="0" dirty="0">
                <a:latin typeface="Arial" panose="020B0604020202020204" pitchFamily="34" charset="0"/>
              </a:rPr>
              <a:t>AMD war das Risiko für eine fortgeschrittene Erkrankung und einen Sehverlust um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 25 % </a:t>
            </a:r>
            <a:r>
              <a:rPr lang="de-DE" sz="2000" noProof="0" dirty="0">
                <a:latin typeface="Arial" panose="020B0604020202020204" pitchFamily="34" charset="0"/>
              </a:rPr>
              <a:t>verringert</a:t>
            </a:r>
          </a:p>
          <a:p>
            <a:pPr lvl="2" eaLnBrk="1" hangingPunct="1"/>
            <a:r>
              <a:rPr lang="de-DE" sz="2000" noProof="0" dirty="0">
                <a:latin typeface="Arial" panose="020B0604020202020204" pitchFamily="34" charset="0"/>
              </a:rPr>
              <a:t>Patienten ohne bzw. mit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früher </a:t>
            </a:r>
            <a:r>
              <a:rPr lang="de-DE" sz="2000" noProof="0" dirty="0">
                <a:latin typeface="Arial" panose="020B0604020202020204" pitchFamily="34" charset="0"/>
              </a:rPr>
              <a:t>AMD: Kein Nutzen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Hinweis: Geben Sie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Rauchern</a:t>
            </a:r>
            <a:r>
              <a:rPr lang="de-DE" sz="2000" noProof="0" dirty="0">
                <a:latin typeface="Arial" panose="020B0604020202020204" pitchFamily="34" charset="0"/>
              </a:rPr>
              <a:t>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latin typeface="Arial" panose="020B0604020202020204" pitchFamily="34" charset="0"/>
              </a:rPr>
              <a:t>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114BF8B6-E438-0BFF-A56A-64C7C418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25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171CAB-788E-A6A4-4236-8F14603C0516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710;p27">
            <a:extLst>
              <a:ext uri="{FF2B5EF4-FFF2-40B4-BE49-F238E27FC236}">
                <a16:creationId xmlns:a16="http://schemas.microsoft.com/office/drawing/2014/main" id="{B5AE5E10-50B6-8AA3-B528-84F813A58BA4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3278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80BC6-47BC-F7F6-A35B-147BEC47C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995CD0E1-356C-7450-C0A1-B68ADED45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5926D2B9-4FB0-11C8-9977-982B4FD61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D80DC022-A899-B548-F6E1-CE40A7276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644825-9DD6-A8EC-A13B-C6752EEAA613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C211ECFE-EFCE-9129-FCBC-44BCB80B0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9B2D7507-E4ED-C4AB-7BE1-D9E4374D7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03A32E6B-46E2-1A76-8433-FC14E83F7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E479909-69F4-8BB9-A4B7-B0708A95E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65D365D8-CF09-33AD-EF6A-60E5F65D1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5D12CB32-90B2-8D76-D57D-A460E0CFF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49C56D7C-A1E3-63DF-647D-6E6416C6E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500EA0A9-5CFB-D2B9-7241-A8521B7FD340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793DCEBC-A48E-5FCF-36F3-4966CB904D93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BA062C18-2DE8-67E8-2C51-513AC9E94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752EA468-5ED2-F2FE-307B-E3FC1BCB5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177001CC-881F-1762-8BDC-E5EBFC75E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72A9E104-A2AA-CC1E-806D-9086EEBB3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EE240FC-F536-BA3C-F4AA-115883539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14C5917F-984E-716A-D757-3A794BE6A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027A8604-9ADA-457B-FE4D-3A777373B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9120FD65-D1DA-3947-44CF-562E57EB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26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2463E9-245F-F62F-59E3-88320FF71705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11A13ACB-E7AB-8913-29E9-EF1528A5D14A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</a:t>
            </a:r>
            <a:r>
              <a:rPr lang="de-DE" sz="1600" b="0" i="1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6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>
              <a:solidFill>
                <a:srgbClr val="C8C8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dirty="0">
              <a:solidFill>
                <a:srgbClr val="C8C86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b="0" i="0" u="none" strike="noStrike" cap="none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dirty="0">
              <a:solidFill>
                <a:srgbClr val="C8C860"/>
              </a:solidFill>
            </a:endParaRPr>
          </a:p>
        </p:txBody>
      </p:sp>
      <p:sp>
        <p:nvSpPr>
          <p:cNvPr id="21" name="Google Shape;711;p27">
            <a:extLst>
              <a:ext uri="{FF2B5EF4-FFF2-40B4-BE49-F238E27FC236}">
                <a16:creationId xmlns:a16="http://schemas.microsoft.com/office/drawing/2014/main" id="{DBA07D3A-2B1B-1F37-E987-A1653EB0C7EF}"/>
              </a:ext>
            </a:extLst>
          </p:cNvPr>
          <p:cNvSpPr txBox="1"/>
          <p:nvPr/>
        </p:nvSpPr>
        <p:spPr>
          <a:xfrm>
            <a:off x="987093" y="5169108"/>
            <a:ext cx="3192463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[etwas, das sie ohnehin tun sollten]</a:t>
            </a:r>
            <a:endParaRPr dirty="0"/>
          </a:p>
        </p:txBody>
      </p:sp>
      <p:sp>
        <p:nvSpPr>
          <p:cNvPr id="24" name="Google Shape;710;p27">
            <a:extLst>
              <a:ext uri="{FF2B5EF4-FFF2-40B4-BE49-F238E27FC236}">
                <a16:creationId xmlns:a16="http://schemas.microsoft.com/office/drawing/2014/main" id="{C09390DA-D1F9-FEE9-073C-361B09E317A2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6642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51487-D0D1-3D5A-A803-844B0A7FC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7FE72F55-7758-03A6-1806-63249A061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41424149-EEFF-58C2-80CF-F95609AF3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EB1BC5F5-965B-0AF5-B6C3-F6811DAB3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2A0E79-60DF-9A71-955A-350E3A7AEAB5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388995ED-287A-F00A-9D30-16ECB8D19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891BE519-E5E6-D846-4EFA-5E9981B8D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758779E7-1A02-983B-C816-51400DDEB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0ADED3C-30E7-8AC3-B6F2-1F003D7BE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43A4ADA-A79C-81D3-5F58-8B5CBE272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35568379-8C05-7903-C100-8A2BEA3B9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80938C96-9896-2CFA-7A02-34CCC7BA7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DF5FD459-2F61-A8E6-608A-953EAC5EA759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A31863A7-B755-9D05-8B75-45008D1DAAD3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EF1C82A-1FB1-CAF6-8752-6403311EA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27C0D046-6B90-2F55-2FEB-B35D216D4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64505828-570E-095A-184A-6970E2EEE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C3754AD9-1F31-EAB6-B55A-BA31D0F0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6E30760-CBC7-608A-4C6F-428560C7F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02BAB067-4190-E222-01B2-0C38F0D26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3193B42C-7EE5-9B22-17D6-3D9AE00063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64C9C75C-4AFB-1667-380A-64F6801B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27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BD30AF-184D-D20F-FBEF-60288CB45264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F2729AE3-42A6-BD4A-3B6A-6C669BB7AC78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/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</a:pPr>
            <a:r>
              <a:rPr lang="de-DE" sz="1600" i="1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lang="de-DE" sz="1600" dirty="0">
              <a:solidFill>
                <a:srgbClr val="C8C860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</a:pPr>
            <a:r>
              <a:rPr lang="de-DE" sz="1600" i="1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lang="de-DE" sz="1600" dirty="0">
              <a:solidFill>
                <a:srgbClr val="C8C860"/>
              </a:solidFill>
            </a:endParaRPr>
          </a:p>
        </p:txBody>
      </p:sp>
      <p:sp>
        <p:nvSpPr>
          <p:cNvPr id="23" name="Google Shape;710;p27">
            <a:extLst>
              <a:ext uri="{FF2B5EF4-FFF2-40B4-BE49-F238E27FC236}">
                <a16:creationId xmlns:a16="http://schemas.microsoft.com/office/drawing/2014/main" id="{7B77B65E-88E6-7BB8-74AC-8909C6D48EC4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9554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12FBE-2366-34C7-4CA2-1B866840E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5E5276B5-0338-5433-F65A-2154B2281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72E2A65C-2331-9AC7-2805-56F90C1B7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8A67E5D4-27AD-A9F8-E02D-98E56A05E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D6CFE2-AF33-51A5-B1B9-DD5B254B940E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B97BAD82-F7A4-547A-C0A4-C71ABA700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07FFB01B-0910-9C2A-4876-917D54F56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D9B3042A-75AB-FF83-8DD7-E9EF26C88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B7735369-B887-F014-881F-EE0AB89C5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5247EED5-2CD0-BF50-E1E7-39FF8B0B1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ED9182A7-E9FF-B19F-D958-785F07BDB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0A84FEC-EEF6-199B-221A-60EF76E52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AA2ED314-8A56-F4FF-32B8-B5E52428E4F8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BC59BB08-0C09-D77F-B6DD-3A96D069530B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A1278E74-3D75-A1F9-ED62-7EDBB7BCE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E02F606C-4AC7-03DD-9875-99165EB52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A2E158A9-7B90-AD15-32DA-164ACE35F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66C60837-2379-A464-9DB5-61B2DD545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D651E99-2FED-502B-AFE7-A1EBB0F45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D45C014A-CD35-ACEA-D6DC-CD76715DB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6EEAE938-597B-E369-50E7-B1B9F0C94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281E5B3F-870E-0423-4855-55F88E09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28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611FD2-18CC-F684-29BE-A4E28069D607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A81CC957-DCEA-D064-1BB2-0F113F6C2930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/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</a:t>
            </a:r>
            <a:r>
              <a:rPr lang="de-DE" sz="1600" i="1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lang="de-DE" sz="1600" dirty="0">
              <a:solidFill>
                <a:srgbClr val="C8C860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</a:pPr>
            <a:r>
              <a:rPr lang="de-DE" sz="1600" i="1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lang="de-DE" sz="1600" dirty="0">
              <a:solidFill>
                <a:srgbClr val="C8C860"/>
              </a:solidFill>
            </a:endParaRPr>
          </a:p>
        </p:txBody>
      </p:sp>
      <p:sp>
        <p:nvSpPr>
          <p:cNvPr id="21" name="Google Shape;765;p29">
            <a:extLst>
              <a:ext uri="{FF2B5EF4-FFF2-40B4-BE49-F238E27FC236}">
                <a16:creationId xmlns:a16="http://schemas.microsoft.com/office/drawing/2014/main" id="{4CEF539D-2A8C-01B2-FC3B-1636CB048439}"/>
              </a:ext>
            </a:extLst>
          </p:cNvPr>
          <p:cNvSpPr txBox="1"/>
          <p:nvPr/>
        </p:nvSpPr>
        <p:spPr>
          <a:xfrm>
            <a:off x="838200" y="5407025"/>
            <a:ext cx="2666999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[AREDS-Modifikation]</a:t>
            </a:r>
            <a:endParaRPr dirty="0"/>
          </a:p>
        </p:txBody>
      </p:sp>
      <p:sp>
        <p:nvSpPr>
          <p:cNvPr id="24" name="Google Shape;710;p27">
            <a:extLst>
              <a:ext uri="{FF2B5EF4-FFF2-40B4-BE49-F238E27FC236}">
                <a16:creationId xmlns:a16="http://schemas.microsoft.com/office/drawing/2014/main" id="{CD47F827-2006-475B-7908-B3DD76360DA0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050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8362C-54C4-E0BF-BCE8-5F9EBA32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481790A9-7F1A-B911-B9AA-85A559348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21F3D134-7A0A-2BEC-D65B-281570C3B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3FF8AF7D-6F19-94E2-E699-CA8FCE1BA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CFC62F-0478-AB3D-F626-F11D0E1EEE71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8D04A143-C201-D96D-AE8F-033FF1C97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EACBF586-32BE-B572-DEDF-B66B36DCD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6560D84B-EB90-934A-4B25-89A5A7EF0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29101A7F-55F2-0355-27CB-C0E1B54A1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D356AFC3-D6A2-20FF-3FDE-C57F92422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1266EA2B-3097-D7AB-367B-7867CCC0F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9DA7BFD-D9A4-9C5A-8A50-27C9FECB9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73A4288-EE8C-4EE5-2C1C-4C11750CB585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84D2A6D0-F7DB-515C-3831-B54CA39CF60E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4248F53-ABCF-B058-6620-8D5E9D86D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773540AC-F8DE-FE39-37BB-295FBE33C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C1B406ED-C9FC-BAA2-36E4-E4CECC110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6588552E-D339-82B6-CA13-4C8957C13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23E777B-FDBC-315A-200B-FDE0C6437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788D6526-CE75-6F32-913E-B3987A25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38AC3941-97E5-98A3-DB04-BFCD87E4C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7521D1D5-2FE6-36B5-4B4A-D75E8113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29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D622F0-BE81-954B-9075-46493FA8F579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00260FE1-42C9-2F47-CD4E-ED85E847B401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r>
              <a:rPr lang="de-DE" sz="16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hne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Beta-Carotin)</a:t>
            </a:r>
            <a:endParaRPr lang="de-DE" sz="1600" dirty="0">
              <a:solidFill>
                <a:srgbClr val="C8C860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</a:pPr>
            <a:r>
              <a:rPr lang="de-DE" sz="1600" i="1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lang="de-DE" sz="1600" dirty="0">
              <a:solidFill>
                <a:srgbClr val="C8C860"/>
              </a:solidFill>
            </a:endParaRPr>
          </a:p>
        </p:txBody>
      </p: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639FB049-9E99-368F-7920-2190DD317556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889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59DFD-164C-1C9D-504C-27B97EF3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6EA43418-DC96-5CF0-9530-1C23E6FD1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716CF39B-C5AD-345B-2F58-7D5C10E34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BD4B0B95-184E-2132-C709-F913BDA51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37338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marL="693737" lvl="2" indent="0" eaLnBrk="1" hangingPunct="1">
              <a:buNone/>
            </a:pP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18795033-98E5-4A5E-F284-91E8E271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3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B0EB7A-9BBE-E970-5676-661B10D5F26A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30" name="Google Shape;176;p3">
            <a:extLst>
              <a:ext uri="{FF2B5EF4-FFF2-40B4-BE49-F238E27FC236}">
                <a16:creationId xmlns:a16="http://schemas.microsoft.com/office/drawing/2014/main" id="{A7AC23CD-0015-9C2D-B3B9-6DE01F8DCE8A}"/>
              </a:ext>
            </a:extLst>
          </p:cNvPr>
          <p:cNvSpPr/>
          <p:nvPr/>
        </p:nvSpPr>
        <p:spPr>
          <a:xfrm>
            <a:off x="3824767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177;p3">
            <a:extLst>
              <a:ext uri="{FF2B5EF4-FFF2-40B4-BE49-F238E27FC236}">
                <a16:creationId xmlns:a16="http://schemas.microsoft.com/office/drawing/2014/main" id="{83A8E91A-88D3-76DD-3C6D-987B04AE6837}"/>
              </a:ext>
            </a:extLst>
          </p:cNvPr>
          <p:cNvSpPr/>
          <p:nvPr/>
        </p:nvSpPr>
        <p:spPr>
          <a:xfrm>
            <a:off x="3824767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178;p3">
            <a:extLst>
              <a:ext uri="{FF2B5EF4-FFF2-40B4-BE49-F238E27FC236}">
                <a16:creationId xmlns:a16="http://schemas.microsoft.com/office/drawing/2014/main" id="{6E71EB5D-AAAF-10CB-6885-CEFE10057D53}"/>
              </a:ext>
            </a:extLst>
          </p:cNvPr>
          <p:cNvSpPr txBox="1"/>
          <p:nvPr/>
        </p:nvSpPr>
        <p:spPr>
          <a:xfrm>
            <a:off x="4113692" y="2551113"/>
            <a:ext cx="14033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Antioxidantien</a:t>
            </a:r>
            <a:endParaRPr/>
          </a:p>
        </p:txBody>
      </p:sp>
      <p:sp>
        <p:nvSpPr>
          <p:cNvPr id="36" name="Google Shape;179;p3">
            <a:extLst>
              <a:ext uri="{FF2B5EF4-FFF2-40B4-BE49-F238E27FC236}">
                <a16:creationId xmlns:a16="http://schemas.microsoft.com/office/drawing/2014/main" id="{F90291B5-0B26-D69B-382E-58ADD869CC3A}"/>
              </a:ext>
            </a:extLst>
          </p:cNvPr>
          <p:cNvSpPr txBox="1"/>
          <p:nvPr/>
        </p:nvSpPr>
        <p:spPr>
          <a:xfrm>
            <a:off x="4129567" y="3519488"/>
            <a:ext cx="104775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rPr lang="de-DE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Mineralstoffe</a:t>
            </a:r>
            <a:endParaRPr/>
          </a:p>
        </p:txBody>
      </p:sp>
      <p:sp>
        <p:nvSpPr>
          <p:cNvPr id="38" name="Google Shape;180;p3">
            <a:extLst>
              <a:ext uri="{FF2B5EF4-FFF2-40B4-BE49-F238E27FC236}">
                <a16:creationId xmlns:a16="http://schemas.microsoft.com/office/drawing/2014/main" id="{C14D300B-B1B0-7354-E97D-EF4D2CE064CE}"/>
              </a:ext>
            </a:extLst>
          </p:cNvPr>
          <p:cNvSpPr/>
          <p:nvPr/>
        </p:nvSpPr>
        <p:spPr>
          <a:xfrm>
            <a:off x="4151791" y="2516188"/>
            <a:ext cx="2881794" cy="53340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Gruppe von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Nahrungsergänzungsmitteln</a:t>
            </a:r>
            <a:endParaRPr/>
          </a:p>
        </p:txBody>
      </p:sp>
      <p:sp>
        <p:nvSpPr>
          <p:cNvPr id="40" name="Google Shape;182;p3">
            <a:extLst>
              <a:ext uri="{FF2B5EF4-FFF2-40B4-BE49-F238E27FC236}">
                <a16:creationId xmlns:a16="http://schemas.microsoft.com/office/drawing/2014/main" id="{0A636966-25DA-5277-3F5D-CBBAE837F61C}"/>
              </a:ext>
            </a:extLst>
          </p:cNvPr>
          <p:cNvSpPr txBox="1"/>
          <p:nvPr/>
        </p:nvSpPr>
        <p:spPr>
          <a:xfrm>
            <a:off x="762000" y="2438399"/>
            <a:ext cx="3208818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Beachten Sie, dass es drei Vertreter</a:t>
            </a:r>
            <a:endParaRPr/>
          </a:p>
          <a:p>
            <a:pPr marL="0" marR="0" lvl="0" indent="0" algn="l" rtl="0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dieser Klasse gibt – das sollte Ihnen einen Hinweis darauf geben</a:t>
            </a:r>
            <a:endParaRPr/>
          </a:p>
          <a:p>
            <a:pPr marL="0" marR="0" lvl="0" indent="0" algn="l" rtl="0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 welche Klasse es sich hier handelt</a:t>
            </a:r>
            <a:endParaRPr/>
          </a:p>
        </p:txBody>
      </p:sp>
      <p:sp>
        <p:nvSpPr>
          <p:cNvPr id="42" name="Google Shape;183;p3">
            <a:extLst>
              <a:ext uri="{FF2B5EF4-FFF2-40B4-BE49-F238E27FC236}">
                <a16:creationId xmlns:a16="http://schemas.microsoft.com/office/drawing/2014/main" id="{CB9BA46C-4965-947F-A2AF-30D244AE7B06}"/>
              </a:ext>
            </a:extLst>
          </p:cNvPr>
          <p:cNvSpPr/>
          <p:nvPr/>
        </p:nvSpPr>
        <p:spPr>
          <a:xfrm>
            <a:off x="4113691" y="3455988"/>
            <a:ext cx="2647184" cy="446617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Zweite Klasse von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de-DE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Ergänzungen</a:t>
            </a:r>
            <a:endParaRPr/>
          </a:p>
        </p:txBody>
      </p:sp>
      <p:sp>
        <p:nvSpPr>
          <p:cNvPr id="44" name="Google Shape;184;p3">
            <a:extLst>
              <a:ext uri="{FF2B5EF4-FFF2-40B4-BE49-F238E27FC236}">
                <a16:creationId xmlns:a16="http://schemas.microsoft.com/office/drawing/2014/main" id="{9C735E17-5827-78EF-5C78-ADCF8904D920}"/>
              </a:ext>
            </a:extLst>
          </p:cNvPr>
          <p:cNvSpPr txBox="1"/>
          <p:nvPr/>
        </p:nvSpPr>
        <p:spPr>
          <a:xfrm>
            <a:off x="929167" y="3533775"/>
            <a:ext cx="3000375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r>
              <a:rPr lang="de-DE"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 Mitglieder in dieser – ebenso </a:t>
            </a:r>
            <a:endParaRPr/>
          </a:p>
        </p:txBody>
      </p:sp>
      <p:sp>
        <p:nvSpPr>
          <p:cNvPr id="46" name="Google Shape;710;p27">
            <a:extLst>
              <a:ext uri="{FF2B5EF4-FFF2-40B4-BE49-F238E27FC236}">
                <a16:creationId xmlns:a16="http://schemas.microsoft.com/office/drawing/2014/main" id="{A7FC6A63-C678-4DB4-A3CA-8AEEFDA9CA1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42726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7E3A8-DE2A-ABD5-1784-E7D453BC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51180D33-B6DC-0039-8D5C-B9E2AE04F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FE4A6611-5529-A1D6-129F-51D4CAA76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8FB850DE-97BB-FF3A-7ADC-1999D4112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E3C103-A1EE-1567-3409-B1C7247A2019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738F948E-3182-0173-1A50-CF225E0D2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5B7D5471-2854-4FB1-EDD9-2106430A0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AA80C5DF-84CA-1D2C-BF4D-B6335FA60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91A2D54A-218F-3332-77B0-E75E3949A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265102D6-82B5-8B56-ECCF-B2F4D0486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02F14C4A-5AAC-9F9C-0A08-A8A723678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D04B5AE-71D9-73E5-8C0E-6F727039B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FFA0323F-CC89-A777-75E3-234FA457A21C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8CFF5573-72EF-200D-1100-2409FA63A628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7480BAD5-9E49-207D-4F5B-710C7FD13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F33519EB-E1F4-ABF9-D11B-B21F9907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14817115-62DE-5594-1C8E-7F3D5B7CE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405A4897-0E58-108B-8424-61467D1DB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168EC67-B6D2-FBC2-07A5-F395C959C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A66AAF96-D9E4-082D-4D6C-909965F635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398A200A-937F-0A44-94F4-D32FEF8ABD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F69D3245-79C7-2192-EABF-2C02A1672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30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952191-2E96-8866-4FA4-DA714D64A448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0110A51C-2BB3-D57B-4A47-5E5CB1794E40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b="0" i="0" u="none" strike="noStrike" cap="none" dirty="0">
                <a:solidFill>
                  <a:srgbClr val="C9C960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dirty="0">
              <a:solidFill>
                <a:srgbClr val="C9C960"/>
              </a:solidFill>
            </a:endParaRPr>
          </a:p>
        </p:txBody>
      </p:sp>
      <p:sp>
        <p:nvSpPr>
          <p:cNvPr id="21" name="Google Shape;818;p31">
            <a:extLst>
              <a:ext uri="{FF2B5EF4-FFF2-40B4-BE49-F238E27FC236}">
                <a16:creationId xmlns:a16="http://schemas.microsoft.com/office/drawing/2014/main" id="{A8B8383B-7414-B418-71E9-DD7BE43CA732}"/>
              </a:ext>
            </a:extLst>
          </p:cNvPr>
          <p:cNvSpPr txBox="1"/>
          <p:nvPr/>
        </p:nvSpPr>
        <p:spPr>
          <a:xfrm>
            <a:off x="838200" y="5652295"/>
            <a:ext cx="2355849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[gleich, aber anders]</a:t>
            </a:r>
            <a:endParaRPr dirty="0"/>
          </a:p>
        </p:txBody>
      </p:sp>
      <p:sp>
        <p:nvSpPr>
          <p:cNvPr id="24" name="Google Shape;710;p27">
            <a:extLst>
              <a:ext uri="{FF2B5EF4-FFF2-40B4-BE49-F238E27FC236}">
                <a16:creationId xmlns:a16="http://schemas.microsoft.com/office/drawing/2014/main" id="{B5CEF237-8328-603E-6A3D-D14C33B71F0A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7256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6863-8770-D23E-699B-A83D1D208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87AA50DF-1A1E-3EF9-EBEF-4935BEDC6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7CD584FC-4A10-7D48-9E05-8ED7FE874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757F1283-28A2-0452-B437-A3ABFA734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36BEF5-3B5E-1304-2AB6-54A818F9BB46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75910F8F-0FD3-FBBB-6BDF-6FF3AB76C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045EDDF0-5912-A03F-CF27-B2631D35F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90F0F5A9-E890-59A8-D2A9-26F506F22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628A822-3FC6-90DD-5B7B-2B6C6605C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B22CE2C1-F7DF-2504-1BA4-D04C3A63E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DB87C4C5-CAA1-8E5F-66A1-27C826362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592F1F6-929A-F29D-081C-FB0A16F8D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D2BD2E1-1391-0D59-1669-F1D293D5C1E2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CC6F9F38-3CE4-9608-F21C-DEAEF417EE40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DD3DEB2-5B22-4310-FAB4-7027AE7F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C49BBF40-4163-2FB7-0B01-AF7979DB4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33A0D484-978D-7F0F-D80C-60BF05017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51EDAE9F-3E56-83DD-81BA-CB42944D9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0F721F92-95EA-EA11-D7D7-3D71B5202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221D9A6E-16B7-99F1-9F5E-F241B7A29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16306D3C-C820-56EF-43B6-84B8ABE154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1516A9F0-A090-58CE-8F20-BFA451CB0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31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13161A-2D37-82AE-9823-BDCDE06CA712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134F7DF0-1DF8-A365-E829-94BC9C7F20CE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dirty="0"/>
          </a:p>
        </p:txBody>
      </p: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CFB06ED1-6210-CF2D-83C4-3AC4F63AEDEB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671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18CDA-470C-E08E-3AB5-68D83355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1069FA24-DE0A-C50D-EC55-2F3D495D3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25" name="Rectangle 21">
            <a:extLst>
              <a:ext uri="{FF2B5EF4-FFF2-40B4-BE49-F238E27FC236}">
                <a16:creationId xmlns:a16="http://schemas.microsoft.com/office/drawing/2014/main" id="{0EF7BD33-F9B3-8EEA-EF3F-F1E7906DB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60198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8">
            <a:extLst>
              <a:ext uri="{FF2B5EF4-FFF2-40B4-BE49-F238E27FC236}">
                <a16:creationId xmlns:a16="http://schemas.microsoft.com/office/drawing/2014/main" id="{4A536401-6624-BCD3-629F-481852B92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038" y="5334000"/>
            <a:ext cx="739962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4D2765-52FD-EEE8-F2AF-914265C8551D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EF4A49F2-6786-123F-CAC9-30EBCEC5B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CB9532A3-43AB-0EAF-04D9-794CFF66C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92FEC48D-8491-5394-EF1F-35A1ADF69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5F909A3-461D-C3A6-CCA6-1CE514A9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6FA8D53D-560B-299C-6DE4-B7A681F0F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Rectangle 16">
            <a:extLst>
              <a:ext uri="{FF2B5EF4-FFF2-40B4-BE49-F238E27FC236}">
                <a16:creationId xmlns:a16="http://schemas.microsoft.com/office/drawing/2014/main" id="{195E9E5F-951F-255F-6F51-91228404D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388" y="4978192"/>
            <a:ext cx="6096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EBC962B-F54D-01F9-CBE4-975E50F6C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56" y="4363630"/>
            <a:ext cx="5160944" cy="36077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9A411E01-DA07-A08F-D70B-72C7664E5CC6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7732D033-947C-6AB0-A75F-3B9B2CFC80AD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80B7784B-C6CD-31AD-A6C2-D511BDB79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34AAFB0-3311-04F7-5B81-928DA15B1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Antioxidantien</a:t>
            </a:r>
            <a:endParaRPr lang="de-DE" sz="1400" i="1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592814CD-EADC-00D6-11C3-F0CB96407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203C0EB3-0F9B-DE0B-C792-C7E704E87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5D836F0F-DA1D-E379-A8A0-886E9A321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715000"/>
            <a:ext cx="11430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98A34988-4F9A-F330-6CCD-33E6525F0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AREDS steht für „Age-</a:t>
            </a:r>
            <a:r>
              <a:rPr lang="de-DE" sz="2000" dirty="0" err="1">
                <a:solidFill>
                  <a:schemeClr val="bg1">
                    <a:lumMod val="75000"/>
                  </a:schemeClr>
                </a:solidFill>
              </a:rPr>
              <a:t>Related</a:t>
            </a:r>
            <a:r>
              <a:rPr lang="de-DE" sz="2000" dirty="0">
                <a:solidFill>
                  <a:schemeClr val="bg1">
                    <a:lumMod val="75000"/>
                  </a:schemeClr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15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/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Bei Patienten mit mittelschwerer bis fortgeschrittener trockener AMD war das Risiko für eine fortgeschrittene Erkrankung und einen Sehverlust um 25 % verringert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Patienten ohne bzw. mit früher AMD: Kein Nutzen</a:t>
            </a:r>
          </a:p>
          <a:p>
            <a:pPr lvl="1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Hinweis: Geben Sie Rauchern keine AREDS-Präparate            </a:t>
            </a:r>
          </a:p>
          <a:p>
            <a:pPr lvl="2" eaLnBrk="1" hangingPunct="1"/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erhöht bei diesen Patienten das Risiko für Lungenkrebs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F158471A-284C-2C0E-C1CF-41C9FCD7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32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DAC4B2-2962-C87A-49DB-1E291C8FF85A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20" name="Google Shape;842;p32">
            <a:extLst>
              <a:ext uri="{FF2B5EF4-FFF2-40B4-BE49-F238E27FC236}">
                <a16:creationId xmlns:a16="http://schemas.microsoft.com/office/drawing/2014/main" id="{AF203A17-1491-7C6E-2745-D1036308F78F}"/>
              </a:ext>
            </a:extLst>
          </p:cNvPr>
          <p:cNvSpPr txBox="1"/>
          <p:nvPr/>
        </p:nvSpPr>
        <p:spPr>
          <a:xfrm>
            <a:off x="622300" y="4668430"/>
            <a:ext cx="7899400" cy="125675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Was können Sie Rauchern anbieten, die ansonsten von AREDS-Präparaten profitieren könnten?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de-DE" sz="1600" b="0" i="0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Unterstützung bei der Raucherentwöhnung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de-DE" sz="1600" b="0" i="0" u="none" strike="noStrike" cap="none" dirty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Eine spezielle Formulierung für Raucher (d. h. ohne Beta-Carotin)</a:t>
            </a:r>
            <a:endParaRPr dirty="0">
              <a:solidFill>
                <a:schemeClr val="bg1">
                  <a:lumMod val="6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0"/>
              <a:buFont typeface="Noto Sans Symbols"/>
              <a:buNone/>
            </a:pPr>
            <a:r>
              <a:rPr lang="de-DE" sz="16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de-DE" sz="16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AREDS2-Nahrungsergänzung</a:t>
            </a:r>
            <a:endParaRPr b="1" dirty="0"/>
          </a:p>
        </p:txBody>
      </p:sp>
      <p:sp>
        <p:nvSpPr>
          <p:cNvPr id="21" name="Google Shape;871;p33">
            <a:extLst>
              <a:ext uri="{FF2B5EF4-FFF2-40B4-BE49-F238E27FC236}">
                <a16:creationId xmlns:a16="http://schemas.microsoft.com/office/drawing/2014/main" id="{21F485D5-7430-D20D-10CC-E3278732BEEB}"/>
              </a:ext>
            </a:extLst>
          </p:cNvPr>
          <p:cNvSpPr txBox="1"/>
          <p:nvPr/>
        </p:nvSpPr>
        <p:spPr>
          <a:xfrm>
            <a:off x="3733800" y="5002321"/>
            <a:ext cx="4876800" cy="518091"/>
          </a:xfrm>
          <a:prstGeom prst="rect">
            <a:avLst/>
          </a:prstGeom>
          <a:solidFill>
            <a:srgbClr val="DCE8E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Als Nächstes wollen wir uns näher mit AREDS2 befassen</a:t>
            </a:r>
            <a:endParaRPr dirty="0"/>
          </a:p>
        </p:txBody>
      </p:sp>
      <p:sp>
        <p:nvSpPr>
          <p:cNvPr id="24" name="Google Shape;870;p33">
            <a:extLst>
              <a:ext uri="{FF2B5EF4-FFF2-40B4-BE49-F238E27FC236}">
                <a16:creationId xmlns:a16="http://schemas.microsoft.com/office/drawing/2014/main" id="{D2AAE830-89DD-C6D1-EBC7-FCE5DDDA2836}"/>
              </a:ext>
            </a:extLst>
          </p:cNvPr>
          <p:cNvSpPr/>
          <p:nvPr/>
        </p:nvSpPr>
        <p:spPr>
          <a:xfrm>
            <a:off x="695802" y="5486400"/>
            <a:ext cx="3160713" cy="620429"/>
          </a:xfrm>
          <a:prstGeom prst="ellipse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710;p27">
            <a:extLst>
              <a:ext uri="{FF2B5EF4-FFF2-40B4-BE49-F238E27FC236}">
                <a16:creationId xmlns:a16="http://schemas.microsoft.com/office/drawing/2014/main" id="{DCE12546-6864-C00C-EF05-D4FB3310D0C0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4967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5074530C-0C5A-4288-93B0-B5C0E03C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8915" name="Rectangle 15">
            <a:extLst>
              <a:ext uri="{FF2B5EF4-FFF2-40B4-BE49-F238E27FC236}">
                <a16:creationId xmlns:a16="http://schemas.microsoft.com/office/drawing/2014/main" id="{B1B73B66-B6BC-4632-9A2C-E9C0B5E69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EE3575FB-CE79-4568-8EE1-C5C46C66E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8917" name="Rectangle 8">
            <a:extLst>
              <a:ext uri="{FF2B5EF4-FFF2-40B4-BE49-F238E27FC236}">
                <a16:creationId xmlns:a16="http://schemas.microsoft.com/office/drawing/2014/main" id="{A1FCE716-CE89-4CD0-9912-C611356D5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8918" name="Rectangle 9">
            <a:extLst>
              <a:ext uri="{FF2B5EF4-FFF2-40B4-BE49-F238E27FC236}">
                <a16:creationId xmlns:a16="http://schemas.microsoft.com/office/drawing/2014/main" id="{064256C0-5DDF-4D7F-8DA5-8DCCE74E2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013E6A7E-0A2C-45B1-A29A-F54BE37313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/>
              <a:t>AMD: Die </a:t>
            </a:r>
            <a:r>
              <a:rPr lang="de-DE" sz="2000" b="1" i="1" noProof="0" dirty="0">
                <a:solidFill>
                  <a:srgbClr val="0000FF"/>
                </a:solidFill>
              </a:rPr>
              <a:t>AREDS2-Studie</a:t>
            </a:r>
            <a:r>
              <a:rPr lang="de-DE" sz="2000" noProof="0" dirty="0"/>
              <a:t> </a:t>
            </a:r>
          </a:p>
          <a:p>
            <a:pPr lvl="1" eaLnBrk="1" hangingPunct="1">
              <a:defRPr/>
            </a:pPr>
            <a:r>
              <a:rPr lang="de-DE" sz="2000" noProof="0" dirty="0"/>
              <a:t>Folgestudie zur AREDS</a:t>
            </a:r>
            <a:endParaRPr lang="de-DE" sz="2000" noProof="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solidFill>
                  <a:schemeClr val="bg1"/>
                </a:solidFill>
              </a:rPr>
              <a:t>Ersetzte Beta-Carotin durch Xanthophylle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</a:rPr>
              <a:t>Beta-Carotin </a:t>
            </a:r>
            <a:r>
              <a:rPr lang="de-DE" sz="2000" noProof="0" dirty="0">
                <a:solidFill>
                  <a:srgbClr val="FF0000"/>
                </a:solidFill>
              </a:rPr>
              <a:t> 15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</a:rPr>
              <a:t>Zink </a:t>
            </a:r>
            <a:r>
              <a:rPr lang="de-DE" sz="2000" noProof="0" dirty="0">
                <a:solidFill>
                  <a:srgbClr val="FF3300"/>
                </a:solidFill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</a:rPr>
              <a:t> 2 mg</a:t>
            </a:r>
          </a:p>
          <a:p>
            <a:pPr lvl="1" eaLnBrk="1" hangingPunct="1">
              <a:defRPr/>
            </a:pPr>
            <a:endParaRPr lang="de-DE" sz="2000" noProof="0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5198D02-F398-4936-B99D-FA1F93D6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8BBB277-74AE-4AAE-9675-469E2BC78A2A}" type="slidenum">
              <a:rPr lang="de-DE" sz="1000" noProof="0" smtClean="0"/>
              <a:t>33</a:t>
            </a:fld>
            <a:endParaRPr lang="de-DE" sz="1000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BDFBD3-D482-49E5-9310-3497713A71C6}"/>
              </a:ext>
            </a:extLst>
          </p:cNvPr>
          <p:cNvSpPr/>
          <p:nvPr/>
        </p:nvSpPr>
        <p:spPr>
          <a:xfrm>
            <a:off x="762000" y="1866900"/>
            <a:ext cx="304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CFC36F-9570-4778-BB19-F93CD578B254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5" name="Google Shape;710;p27">
            <a:extLst>
              <a:ext uri="{FF2B5EF4-FFF2-40B4-BE49-F238E27FC236}">
                <a16:creationId xmlns:a16="http://schemas.microsoft.com/office/drawing/2014/main" id="{D8EE00B8-0B8F-1EA5-585D-7947AF213F6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A1DE4BCC-2DB1-4A57-4F8C-41585DEA9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D66AF692-5242-53B5-6C2C-7E50ADFF2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69D8AE8-D1C4-877B-79F9-920CDEC54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B8B8453C-3A2B-AB2C-8C85-F4F4F6597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A0F7F83-7832-2208-EC48-D0F163966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9943" name="Rectangle 11">
            <a:extLst>
              <a:ext uri="{FF2B5EF4-FFF2-40B4-BE49-F238E27FC236}">
                <a16:creationId xmlns:a16="http://schemas.microsoft.com/office/drawing/2014/main" id="{03B661D1-5F7F-41A1-B471-4EAAFBF2BF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C1D0C099-0BC2-40B4-83EE-C9F6694296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endParaRPr lang="de-DE" sz="2000" noProof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endParaRPr lang="de-DE" sz="2000" noProof="0" dirty="0">
              <a:latin typeface="Arial" panose="020B0604020202020204" pitchFamily="34" charset="0"/>
            </a:endParaRPr>
          </a:p>
        </p:txBody>
      </p:sp>
      <p:sp>
        <p:nvSpPr>
          <p:cNvPr id="39945" name="Slide Number Placeholder 1">
            <a:extLst>
              <a:ext uri="{FF2B5EF4-FFF2-40B4-BE49-F238E27FC236}">
                <a16:creationId xmlns:a16="http://schemas.microsoft.com/office/drawing/2014/main" id="{6FC2C538-C65C-43A5-AA05-8CF67EF91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EED4D2-C9D7-4F3C-A26B-3F7B8A0949DF}" type="slidenum">
              <a:rPr lang="de-DE" sz="1000" noProof="0" smtClean="0"/>
              <a:t>34</a:t>
            </a:fld>
            <a:endParaRPr lang="de-DE" sz="1000" noProof="0" dirty="0"/>
          </a:p>
        </p:txBody>
      </p:sp>
      <p:sp>
        <p:nvSpPr>
          <p:cNvPr id="39948" name="Rectangle 7">
            <a:extLst>
              <a:ext uri="{FF2B5EF4-FFF2-40B4-BE49-F238E27FC236}">
                <a16:creationId xmlns:a16="http://schemas.microsoft.com/office/drawing/2014/main" id="{FCEE6D31-7DCA-4A4E-8931-704E27674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825" y="2832100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000" noProof="0" dirty="0"/>
          </a:p>
        </p:txBody>
      </p:sp>
      <p:sp>
        <p:nvSpPr>
          <p:cNvPr id="39949" name="TextBox 20">
            <a:extLst>
              <a:ext uri="{FF2B5EF4-FFF2-40B4-BE49-F238E27FC236}">
                <a16:creationId xmlns:a16="http://schemas.microsoft.com/office/drawing/2014/main" id="{6E6101F0-0877-438C-939F-27B800FBB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2832100"/>
            <a:ext cx="2908300" cy="24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400" noProof="0" dirty="0">
                <a:solidFill>
                  <a:srgbClr val="FFCC99"/>
                </a:solidFill>
                <a:latin typeface="Segoe Script" panose="030B0504020000000003" pitchFamily="66" charset="0"/>
              </a:rPr>
              <a:t>Lutein </a:t>
            </a:r>
            <a:r>
              <a:rPr lang="de-DE" sz="1400" noProof="0" dirty="0">
                <a:latin typeface="Segoe Script" panose="030B0504020000000003" pitchFamily="66" charset="0"/>
              </a:rPr>
              <a:t>&amp; </a:t>
            </a:r>
            <a:r>
              <a:rPr lang="de-DE" sz="1400" noProof="0" dirty="0">
                <a:solidFill>
                  <a:srgbClr val="FFCC99"/>
                </a:solidFill>
                <a:latin typeface="Segoe Script" panose="030B0504020000000003" pitchFamily="66" charset="0"/>
              </a:rPr>
              <a:t>Zeaxanthin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F7BD5-256E-4FE2-BFA5-902B6C5399CF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FFFD464-088A-4964-8B42-9EBC815B2D34}"/>
              </a:ext>
            </a:extLst>
          </p:cNvPr>
          <p:cNvSpPr/>
          <p:nvPr/>
        </p:nvSpPr>
        <p:spPr>
          <a:xfrm>
            <a:off x="4371975" y="1854600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39952" name="TextBox 2">
            <a:extLst>
              <a:ext uri="{FF2B5EF4-FFF2-40B4-BE49-F238E27FC236}">
                <a16:creationId xmlns:a16="http://schemas.microsoft.com/office/drawing/2014/main" id="{968D7CC4-C79F-4A5E-B7EC-CDABDC4BF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2832100"/>
            <a:ext cx="314325" cy="24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400" b="1" noProof="0" dirty="0">
                <a:latin typeface="Segoe Script" panose="030B0504020000000003" pitchFamily="66" charset="0"/>
              </a:rPr>
              <a:t>?</a:t>
            </a:r>
          </a:p>
        </p:txBody>
      </p:sp>
      <p:sp>
        <p:nvSpPr>
          <p:cNvPr id="39953" name="TextBox 23">
            <a:extLst>
              <a:ext uri="{FF2B5EF4-FFF2-40B4-BE49-F238E27FC236}">
                <a16:creationId xmlns:a16="http://schemas.microsoft.com/office/drawing/2014/main" id="{E219D5B7-7991-4993-8A64-78A1A33AC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238" y="2836862"/>
            <a:ext cx="312737" cy="24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400" b="1" noProof="0" dirty="0">
                <a:latin typeface="Segoe Script" panose="030B0504020000000003" pitchFamily="66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E737EA-6095-4E1C-8CB1-C5C6CD3B4AA7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4" name="Google Shape;710;p27">
            <a:extLst>
              <a:ext uri="{FF2B5EF4-FFF2-40B4-BE49-F238E27FC236}">
                <a16:creationId xmlns:a16="http://schemas.microsoft.com/office/drawing/2014/main" id="{04671E84-AFF1-E4B6-9833-E14420B7ECF5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584FDAB4-8F62-DD16-A8BE-AD951CCA4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88235001-35AD-108B-1F51-EFC328C21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1CDE21-EF2A-013B-E624-1F231E2A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A0F88FA-462E-39D5-9BE9-9ABAA5B93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AAB2AB0-82AB-D16E-D9C2-A2D218FD6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120CCF-78B2-48BF-AAAC-D1BA131A4962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40968" name="Rectangle 11">
            <a:extLst>
              <a:ext uri="{FF2B5EF4-FFF2-40B4-BE49-F238E27FC236}">
                <a16:creationId xmlns:a16="http://schemas.microsoft.com/office/drawing/2014/main" id="{598C07C3-CA00-4920-BDCD-21EAC598C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39168355-6D61-4BB0-8DC7-2F059F42F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endParaRPr lang="de-DE" sz="2000" noProof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endParaRPr lang="de-DE" sz="2000" noProof="0" dirty="0">
              <a:latin typeface="Arial" panose="020B0604020202020204" pitchFamily="34" charset="0"/>
            </a:endParaRPr>
          </a:p>
        </p:txBody>
      </p:sp>
      <p:sp>
        <p:nvSpPr>
          <p:cNvPr id="40970" name="Slide Number Placeholder 1">
            <a:extLst>
              <a:ext uri="{FF2B5EF4-FFF2-40B4-BE49-F238E27FC236}">
                <a16:creationId xmlns:a16="http://schemas.microsoft.com/office/drawing/2014/main" id="{6FA0BE94-FC39-4535-A689-FEB38319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05982B-7483-4FA8-A314-37FFAC345CEC}" type="slidenum">
              <a:rPr lang="de-DE" sz="1000" noProof="0" smtClean="0"/>
              <a:t>35</a:t>
            </a:fld>
            <a:endParaRPr lang="de-DE" sz="1000" noProof="0" dirty="0"/>
          </a:p>
        </p:txBody>
      </p:sp>
      <p:sp>
        <p:nvSpPr>
          <p:cNvPr id="40973" name="Rectangle 7">
            <a:extLst>
              <a:ext uri="{FF2B5EF4-FFF2-40B4-BE49-F238E27FC236}">
                <a16:creationId xmlns:a16="http://schemas.microsoft.com/office/drawing/2014/main" id="{2DDFC85F-696B-41A5-B059-FB6EED7AA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40974" name="TextBox 20">
            <a:extLst>
              <a:ext uri="{FF2B5EF4-FFF2-40B4-BE49-F238E27FC236}">
                <a16:creationId xmlns:a16="http://schemas.microsoft.com/office/drawing/2014/main" id="{A6943EC3-B84C-43F6-B4BE-2779E86DC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40976" name="TextBox 2">
            <a:extLst>
              <a:ext uri="{FF2B5EF4-FFF2-40B4-BE49-F238E27FC236}">
                <a16:creationId xmlns:a16="http://schemas.microsoft.com/office/drawing/2014/main" id="{BB91092F-453A-4396-9F56-943F3B167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2" y="2924175"/>
            <a:ext cx="2743198" cy="51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i="1" noProof="0" dirty="0"/>
              <a:t>(Dies sind die beiden verwendeten Xanthophylle)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D974AD-CF84-4E23-BB6E-915DBA11B3AF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008AA3-714B-55B5-E416-07063A446F52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Google Shape;710;p27">
            <a:extLst>
              <a:ext uri="{FF2B5EF4-FFF2-40B4-BE49-F238E27FC236}">
                <a16:creationId xmlns:a16="http://schemas.microsoft.com/office/drawing/2014/main" id="{D31F006E-FF90-ED12-3F3D-CE70CD22AB0F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7662567-699D-CCE8-01F3-948A27066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4B89AC1E-5F7B-8A11-E1EC-3BCF8E7CD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5429A0-73E7-38FB-9F24-73F05CF59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EC524E0-D07A-26C1-81D6-070196AF5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35DBB16-E5CD-B181-56F4-CA36E8D01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0D3C04-8C13-757E-AC56-73DBDA43DBEC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5F6E7753-A94B-53E0-5901-7851866DE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TextBox 20">
            <a:extLst>
              <a:ext uri="{FF2B5EF4-FFF2-40B4-BE49-F238E27FC236}">
                <a16:creationId xmlns:a16="http://schemas.microsoft.com/office/drawing/2014/main" id="{8512161D-4505-6D24-BFDA-5063A719D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41992" name="Rectangle 11">
            <a:extLst>
              <a:ext uri="{FF2B5EF4-FFF2-40B4-BE49-F238E27FC236}">
                <a16:creationId xmlns:a16="http://schemas.microsoft.com/office/drawing/2014/main" id="{ED29E711-45BF-4086-AD7C-0731020816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06A16AE8-5DCD-435A-8391-8230242010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O3FAs hinzu: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endParaRPr lang="de-DE" sz="2000" noProof="0" dirty="0">
              <a:latin typeface="Arial" panose="020B0604020202020204" pitchFamily="34" charset="0"/>
            </a:endParaRPr>
          </a:p>
        </p:txBody>
      </p:sp>
      <p:sp>
        <p:nvSpPr>
          <p:cNvPr id="41994" name="Slide Number Placeholder 1">
            <a:extLst>
              <a:ext uri="{FF2B5EF4-FFF2-40B4-BE49-F238E27FC236}">
                <a16:creationId xmlns:a16="http://schemas.microsoft.com/office/drawing/2014/main" id="{E5BDFF9C-8765-40FE-AB1C-CC382424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0475CC-D62A-4B4C-8BBC-AF3D0ABCF264}" type="slidenum">
              <a:rPr lang="de-DE" sz="1000" noProof="0" smtClean="0"/>
              <a:t>36</a:t>
            </a:fld>
            <a:endParaRPr lang="de-DE" sz="1000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816471-4B1F-45AF-8F52-1AB12647F453}"/>
              </a:ext>
            </a:extLst>
          </p:cNvPr>
          <p:cNvSpPr/>
          <p:nvPr/>
        </p:nvSpPr>
        <p:spPr>
          <a:xfrm>
            <a:off x="6565901" y="1818777"/>
            <a:ext cx="901700" cy="304800"/>
          </a:xfrm>
          <a:prstGeom prst="rect">
            <a:avLst/>
          </a:prstGeom>
          <a:solidFill>
            <a:srgbClr val="FFCC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42001" name="Rectangle 7">
            <a:extLst>
              <a:ext uri="{FF2B5EF4-FFF2-40B4-BE49-F238E27FC236}">
                <a16:creationId xmlns:a16="http://schemas.microsoft.com/office/drawing/2014/main" id="{19D78D11-4D5C-4726-B114-DF40F955A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463518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D2B81F-107A-4D9A-9D9B-55056C169DA2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F50999-05B2-69E8-EE1E-D75B9A741439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2">
            <a:extLst>
              <a:ext uri="{FF2B5EF4-FFF2-40B4-BE49-F238E27FC236}">
                <a16:creationId xmlns:a16="http://schemas.microsoft.com/office/drawing/2014/main" id="{1D85A204-23B0-69E8-8F5C-DD7CD8D1C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0131" y="3554214"/>
            <a:ext cx="314325" cy="24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400" b="1" noProof="0" dirty="0">
                <a:latin typeface="Segoe Script" panose="030B0504020000000003" pitchFamily="66" charset="0"/>
              </a:rPr>
              <a:t>?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7E71F967-1390-3AF6-DA15-1A7D2ABF911D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73BC8FE-AF57-9011-7B16-B96904A60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42598314-35D1-CC0B-702E-83E4874A1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2727FE-2329-AE55-3B7A-E0DF00468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F7ECCBF-98AC-89C0-6C28-26EF1AD60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AC3B81C-C153-6C26-19B5-7ECC34E08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C17732-0662-17EE-F791-E090056A35E2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C82ADEE-8C6B-6644-7A84-915CF4368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721D0D4-78D4-4F37-97DC-165FD92CD011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43017" name="Rectangle 11">
            <a:extLst>
              <a:ext uri="{FF2B5EF4-FFF2-40B4-BE49-F238E27FC236}">
                <a16:creationId xmlns:a16="http://schemas.microsoft.com/office/drawing/2014/main" id="{E089EC92-ABD0-4D8B-ACE8-FA75681148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A24E5370-064F-424F-B869-9ADD7D269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endParaRPr lang="de-DE" sz="2000" noProof="0" dirty="0">
              <a:latin typeface="Arial" panose="020B0604020202020204" pitchFamily="34" charset="0"/>
            </a:endParaRPr>
          </a:p>
        </p:txBody>
      </p:sp>
      <p:sp>
        <p:nvSpPr>
          <p:cNvPr id="43019" name="Slide Number Placeholder 1">
            <a:extLst>
              <a:ext uri="{FF2B5EF4-FFF2-40B4-BE49-F238E27FC236}">
                <a16:creationId xmlns:a16="http://schemas.microsoft.com/office/drawing/2014/main" id="{401517D7-DC05-4985-83C7-BB2F92563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FC2E6E-2DE8-4E74-965A-CDEEB6C31D1E}" type="slidenum">
              <a:rPr lang="de-DE" sz="1000" noProof="0" smtClean="0"/>
              <a:t>37</a:t>
            </a:fld>
            <a:endParaRPr lang="de-DE" sz="1000" noProof="0" dirty="0"/>
          </a:p>
        </p:txBody>
      </p:sp>
      <p:sp>
        <p:nvSpPr>
          <p:cNvPr id="43022" name="Rectangle 7">
            <a:extLst>
              <a:ext uri="{FF2B5EF4-FFF2-40B4-BE49-F238E27FC236}">
                <a16:creationId xmlns:a16="http://schemas.microsoft.com/office/drawing/2014/main" id="{58601B93-513D-4394-9979-4C5AC29E5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43023" name="TextBox 5">
            <a:extLst>
              <a:ext uri="{FF2B5EF4-FFF2-40B4-BE49-F238E27FC236}">
                <a16:creationId xmlns:a16="http://schemas.microsoft.com/office/drawing/2014/main" id="{A5252615-FEBD-43B5-A00B-93D7075FF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75376C-1407-4468-BF1E-808B465F2B61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58E3EB-C794-DFA7-44BC-CEA34EC68CF4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20">
            <a:extLst>
              <a:ext uri="{FF2B5EF4-FFF2-40B4-BE49-F238E27FC236}">
                <a16:creationId xmlns:a16="http://schemas.microsoft.com/office/drawing/2014/main" id="{FEE16C2F-C736-3AB9-28B3-C7DB84D00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7D3F6574-D8AB-BB63-5F1B-1C0442F06F9C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432E24D0-A833-1A1F-A2D7-7BBA239A0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AFD165DE-31EC-A21B-9F93-0BF166C2F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F4B8DD-C959-32E6-27B3-96A838762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4E4DB66-EFA7-F701-8A84-A0A81FC3C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0CFE0B3-916D-FA7E-645F-8FD556A3F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946D64-64A5-A929-0925-16F82537900A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AAA4807-06CA-1489-89FA-2BA3B45CB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614D82-C869-D53C-7DCB-AE7DC8162753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4D35AD6E-CCAF-5312-9F7B-806C9493A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E1FEAB13-E723-5A04-7FFE-1A1630813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36721169-7AE5-792D-C4D7-5B1592AB8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44041" name="Rectangle 11">
            <a:extLst>
              <a:ext uri="{FF2B5EF4-FFF2-40B4-BE49-F238E27FC236}">
                <a16:creationId xmlns:a16="http://schemas.microsoft.com/office/drawing/2014/main" id="{D10A6309-2AFF-44D4-A550-4BB194762E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205CE83D-7CD6-4CB4-B93B-E45F5B610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</p:txBody>
      </p:sp>
      <p:sp>
        <p:nvSpPr>
          <p:cNvPr id="44043" name="Slide Number Placeholder 1">
            <a:extLst>
              <a:ext uri="{FF2B5EF4-FFF2-40B4-BE49-F238E27FC236}">
                <a16:creationId xmlns:a16="http://schemas.microsoft.com/office/drawing/2014/main" id="{65565C1C-203B-46B1-B713-8067E7F8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91DD66-06E4-476D-B704-9BC637D5E4F5}" type="slidenum">
              <a:rPr lang="de-DE" sz="1000" noProof="0" smtClean="0"/>
              <a:t>38</a:t>
            </a:fld>
            <a:endParaRPr lang="de-DE" sz="1000" noProof="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4E5A46-3CCD-47AE-A4A8-63F89CC150D9}"/>
              </a:ext>
            </a:extLst>
          </p:cNvPr>
          <p:cNvSpPr/>
          <p:nvPr/>
        </p:nvSpPr>
        <p:spPr>
          <a:xfrm>
            <a:off x="1447800" y="4429125"/>
            <a:ext cx="1371600" cy="311150"/>
          </a:xfrm>
          <a:prstGeom prst="rect">
            <a:avLst/>
          </a:prstGeom>
          <a:solidFill>
            <a:srgbClr val="FFCC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de-DE" sz="1200" noProof="0" dirty="0">
                <a:solidFill>
                  <a:schemeClr val="tx1"/>
                </a:solidFill>
              </a:rPr>
              <a:t>Bestätigt vs. umstritten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B1540D-6810-455E-84A9-555B63083216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F24A66-FBAB-2F9D-B014-51F0E2CB6B31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0E494D65-9332-337E-A3D8-3313FFE1729A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E4612E83-F8F6-26BC-75B0-697CBE3F6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5F22EBBA-1BB8-035C-1E86-5E42C15CB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CD9CB1-B5AD-11F2-53D4-55AA1E26B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B582806-E277-4133-1124-7A3B5CF50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8E6F864-BE44-E950-4976-328AE779A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7D797C-1746-9CF2-49D5-63486E8C39BC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7BFE86A-E7D2-7FE8-6AAC-D8CBCC43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1CBC0E-F7DE-827E-3F16-4382D3388F7D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45CB1654-1D38-EF3B-0A8F-4FB6FD33A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46DBB22-72D3-CC7B-53BE-6506BD19B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E062CD64-63B1-16E3-B25C-D2FA48C70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E9E1499-AFA8-4CFD-B3B3-AB23F5B7E8E2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45066" name="Rectangle 11">
            <a:extLst>
              <a:ext uri="{FF2B5EF4-FFF2-40B4-BE49-F238E27FC236}">
                <a16:creationId xmlns:a16="http://schemas.microsoft.com/office/drawing/2014/main" id="{7B2181E1-70E7-4D0E-A1A9-D1C3C4507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30A04097-1964-42C0-93BD-9FB3CD440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</p:txBody>
      </p:sp>
      <p:sp>
        <p:nvSpPr>
          <p:cNvPr id="45068" name="Slide Number Placeholder 1">
            <a:extLst>
              <a:ext uri="{FF2B5EF4-FFF2-40B4-BE49-F238E27FC236}">
                <a16:creationId xmlns:a16="http://schemas.microsoft.com/office/drawing/2014/main" id="{CB5ABE8A-76FD-4185-AE55-17258E112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DAF21-C42D-4543-9CCF-EC30AA8793A8}" type="slidenum">
              <a:rPr lang="de-DE" sz="1000" noProof="0" smtClean="0"/>
              <a:t>39</a:t>
            </a:fld>
            <a:endParaRPr lang="de-DE" sz="1000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58DDE7-D5A6-48D1-A5CF-1C81E6B2526B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7B04A6-9F60-70F5-78F3-765177979ADF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CE97CB8D-13B7-7D56-630A-4AF366C3935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BA16-B23F-8349-1D2E-900152B9B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74F8BCE4-C9E3-1828-42D5-17F35D34D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C9129A36-E6E5-166B-A5E8-65CE63B08063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F14AD34A-F6C1-799A-0A73-9DD3344A65ED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56B87991-FB0F-B77C-560B-86DA9D983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1F4E2526-63F5-A31E-A650-287181E50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b="1" i="1" noProof="0" dirty="0">
                <a:solidFill>
                  <a:srgbClr val="0000FF"/>
                </a:solidFill>
              </a:rPr>
              <a:t>Antioxidantien</a:t>
            </a:r>
            <a:endParaRPr lang="de-DE" sz="1400" b="1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C2BB902C-8E40-447B-D8AF-585A9D325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F199CCF8-D12E-630E-7FAC-33E35137C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2DFF8FF9-6649-80E3-916B-29AC9970F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9DBD8A84-B51E-ACCB-DA2C-F4F57BAA8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37338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</a:t>
            </a:r>
          </a:p>
          <a:p>
            <a:pPr marL="693737" lvl="2" indent="0" eaLnBrk="1" hangingPunct="1">
              <a:buNone/>
            </a:pP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6A7F8165-1E8A-D2E2-6B21-661C0B498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4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8BA77B-DEDF-DBDC-C2D9-5B97E1C9EFEE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D3C6E28B-A15A-8B44-B433-FA94CC5B7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209800"/>
            <a:ext cx="12192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?</a:t>
            </a: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1644BB0-DA6C-6F72-DCAE-9E670C34C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514600"/>
            <a:ext cx="1219200" cy="381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?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D58F4F20-DFEE-CDA9-2F53-9A5E64566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95600"/>
            <a:ext cx="15240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?</a:t>
            </a:r>
          </a:p>
        </p:txBody>
      </p:sp>
      <p:sp>
        <p:nvSpPr>
          <p:cNvPr id="3" name="Google Shape;710;p27">
            <a:extLst>
              <a:ext uri="{FF2B5EF4-FFF2-40B4-BE49-F238E27FC236}">
                <a16:creationId xmlns:a16="http://schemas.microsoft.com/office/drawing/2014/main" id="{10410747-23E6-766C-5051-0E438B05FA2A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573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3A3D266-8082-71FE-49A9-3FC43CC94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E5100633-23CA-8225-9945-E61870101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F6598A-FF1D-48E6-C73A-3A98DFC06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3FA2152-46B6-DFD0-BFCF-FB12E4E0F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028191D-B8E9-E51B-E208-E28BEC119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3A4CC-194B-837F-296E-75D9D009A17E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CE28A7E-8206-CC45-B619-465729CD9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138F0C-A6A9-410B-9D7E-33991E3026BB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C09FC7C3-0EE5-30E8-D0D6-E5AED33EC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17AD1C3-9D53-0B16-CF15-77F46F12B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99793A14-E0BE-5C4C-DA97-B598139D6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275C78-0433-4AEF-3828-41CE9AFC73A3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46090" name="Rectangle 11">
            <a:extLst>
              <a:ext uri="{FF2B5EF4-FFF2-40B4-BE49-F238E27FC236}">
                <a16:creationId xmlns:a16="http://schemas.microsoft.com/office/drawing/2014/main" id="{BF5C8206-5442-471A-97A4-2EC3E66663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A37A5BBB-AAD6-452F-8739-0012CCAA3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Xanthophylle als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noProof="0" dirty="0">
                <a:latin typeface="Arial" panose="020B0604020202020204" pitchFamily="34" charset="0"/>
              </a:rPr>
              <a:t>Ersatz für Beta-Carotin</a:t>
            </a:r>
          </a:p>
        </p:txBody>
      </p:sp>
      <p:sp>
        <p:nvSpPr>
          <p:cNvPr id="46092" name="Slide Number Placeholder 1">
            <a:extLst>
              <a:ext uri="{FF2B5EF4-FFF2-40B4-BE49-F238E27FC236}">
                <a16:creationId xmlns:a16="http://schemas.microsoft.com/office/drawing/2014/main" id="{214DFE50-33A7-4870-9B79-26D0A7F3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F6D3EB0-419B-41E1-9769-D0D9C48A2CEA}" type="slidenum">
              <a:rPr lang="de-DE" sz="1000" noProof="0" smtClean="0"/>
              <a:t>40</a:t>
            </a:fld>
            <a:endParaRPr lang="de-DE" sz="1000" noProof="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9B39B0-99B4-4A4F-826D-5C6D37DD95DC}"/>
              </a:ext>
            </a:extLst>
          </p:cNvPr>
          <p:cNvSpPr/>
          <p:nvPr/>
        </p:nvSpPr>
        <p:spPr>
          <a:xfrm>
            <a:off x="3352800" y="4769643"/>
            <a:ext cx="1295400" cy="331788"/>
          </a:xfrm>
          <a:prstGeom prst="rect">
            <a:avLst/>
          </a:prstGeom>
          <a:solidFill>
            <a:srgbClr val="FFCC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lnSpc>
                <a:spcPts val="800"/>
              </a:lnSpc>
              <a:defRPr/>
            </a:pPr>
            <a:r>
              <a:rPr lang="de-DE" sz="1200" noProof="0" dirty="0">
                <a:solidFill>
                  <a:schemeClr val="tx1"/>
                </a:solidFill>
              </a:rPr>
              <a:t>geeignet vs. unwirksam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C56E68-C7D0-4410-8AEF-F54EE6817935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AD871A-FECE-3E9D-C5B2-17993A1006CC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20BA5BE2-2196-9E61-046D-08E43A8F46A0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B4E56EC-BC6E-0CC2-90AE-A06DDEDAD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83BB4E98-E911-DA7E-AA27-FB65D86E8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748971-7901-400C-079C-6D5BD6B95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972D7E5-0808-F151-AF1A-A50D21C54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56860D-7901-D67C-31A8-D14AAE3D5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ACEFFC-F707-4B47-F60F-F212F3A5EAE5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8F80DD4-7D41-E401-31DC-766944182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A2CEBF-A177-7E9B-A6D8-900F1F2EC099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E8A4A986-263B-8698-4C7E-189EBDD48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315F6858-2814-479A-7F72-65BE5813E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80A3E449-0F43-360D-165D-73606B927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F6911C-0C4C-3D46-57B4-52DB38BFA6F6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142B66C-4285-4A59-A6A2-21B6D5B25314}"/>
              </a:ext>
            </a:extLst>
          </p:cNvPr>
          <p:cNvSpPr/>
          <p:nvPr/>
        </p:nvSpPr>
        <p:spPr>
          <a:xfrm>
            <a:off x="3343277" y="4747418"/>
            <a:ext cx="1304923" cy="331788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47115" name="Rectangle 11">
            <a:extLst>
              <a:ext uri="{FF2B5EF4-FFF2-40B4-BE49-F238E27FC236}">
                <a16:creationId xmlns:a16="http://schemas.microsoft.com/office/drawing/2014/main" id="{98A99B8E-39B5-465A-81DF-043DA6EBF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2BEDAFE5-15DC-4633-87BC-40E3C425F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dirty="0"/>
              <a:t>Folgestudie zur AREDS</a:t>
            </a:r>
            <a:endParaRPr lang="de-DE" sz="2000" dirty="0">
              <a:solidFill>
                <a:srgbClr val="0000FF"/>
              </a:solidFill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Xanthophylle als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noProof="0" dirty="0">
                <a:latin typeface="Arial" panose="020B0604020202020204" pitchFamily="34" charset="0"/>
              </a:rPr>
              <a:t>Ersatz für Beta-Carotin</a:t>
            </a:r>
          </a:p>
        </p:txBody>
      </p:sp>
      <p:sp>
        <p:nvSpPr>
          <p:cNvPr id="47117" name="Slide Number Placeholder 1">
            <a:extLst>
              <a:ext uri="{FF2B5EF4-FFF2-40B4-BE49-F238E27FC236}">
                <a16:creationId xmlns:a16="http://schemas.microsoft.com/office/drawing/2014/main" id="{5CBDEB47-321C-42B4-9C66-E8109063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B72916-C5C1-41B3-BA23-7C4B6C6E8898}" type="slidenum">
              <a:rPr lang="de-DE" sz="1000" noProof="0" smtClean="0"/>
              <a:t>41</a:t>
            </a:fld>
            <a:endParaRPr lang="de-DE" sz="1000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E794D4-9424-40CA-A6FA-FBB77D764246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9030B4C-EA7B-9AF5-D972-F76ACF7C772C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E277B0E2-2785-A4EC-0BFA-3D944F49610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FA9D4861-809A-9ADD-2CD0-6A8DD71C8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828E4280-D7CB-6F98-02FF-A4D8334DA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48BAD9-47DE-45A0-0F34-C6EFF14F7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0C2DBC2-42F5-0DB4-3AD8-1D61B352E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9B872B-74A3-BF99-4EB5-C2CE5950E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1782C6-9BDC-7E0B-96D0-0E68606FA8CD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B329BFC6-09C5-EE06-FCDD-0598E3F88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rgbClr val="B2B2B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4CBA21-B965-1E03-803C-2DA9868D79E7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D4B747C1-0E4B-14D6-3887-4B078DFDC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>
              <a:solidFill>
                <a:srgbClr val="B2B2B2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921CE1-BC10-BB82-3B86-91A09CCFA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B2B2B2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B2B2B2"/>
              </a:solidFill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7A230751-F6CB-F677-F228-46F5CA667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B2B2B2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83D498-D2A5-8993-F8A5-CC3BAA539BF4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32B026-60C6-C351-6B38-4002AA17250C}"/>
              </a:ext>
            </a:extLst>
          </p:cNvPr>
          <p:cNvSpPr/>
          <p:nvPr/>
        </p:nvSpPr>
        <p:spPr>
          <a:xfrm>
            <a:off x="3571877" y="4747418"/>
            <a:ext cx="1304923" cy="331788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48139" name="Rectangle 11">
            <a:extLst>
              <a:ext uri="{FF2B5EF4-FFF2-40B4-BE49-F238E27FC236}">
                <a16:creationId xmlns:a16="http://schemas.microsoft.com/office/drawing/2014/main" id="{1F172740-DED2-4C61-B250-C2016567F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981651C6-D142-4DF5-B643-F5FE17F8F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Folgestudie zur AREDS</a:t>
            </a:r>
          </a:p>
          <a:p>
            <a:pPr lvl="1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Ersetzte Beta-Carotin durch Xanthophylle; fügte O3FAs hinzu: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>
              <a:defRPr/>
            </a:pPr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Bestätigung der Ergebnisse der AREDS-Studie </a:t>
            </a:r>
          </a:p>
          <a:p>
            <a:pPr lvl="2" eaLnBrk="1" hangingPunct="1">
              <a:defRPr/>
            </a:pPr>
            <a:r>
              <a:rPr lang="de-DE" sz="2000" b="1" u="sng" noProof="0" dirty="0">
                <a:latin typeface="Arial" panose="020B0604020202020204" pitchFamily="34" charset="0"/>
              </a:rPr>
              <a:t>Xanthophylle als </a:t>
            </a:r>
            <a:r>
              <a:rPr lang="de-DE" sz="2000" b="1" u="sng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b="1" u="sng" noProof="0" dirty="0">
                <a:latin typeface="Arial" panose="020B0604020202020204" pitchFamily="34" charset="0"/>
              </a:rPr>
              <a:t>Ersatz für Beta-Carotin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/>
                </a:solidFill>
                <a:latin typeface="Arial" panose="020B0604020202020204" pitchFamily="34" charset="0"/>
              </a:rPr>
              <a:t>O3-Fettsäuren sind bei der Verringerung des Progressionsrisikos unwirksam</a:t>
            </a:r>
          </a:p>
        </p:txBody>
      </p:sp>
      <p:sp>
        <p:nvSpPr>
          <p:cNvPr id="48141" name="Slide Number Placeholder 1">
            <a:extLst>
              <a:ext uri="{FF2B5EF4-FFF2-40B4-BE49-F238E27FC236}">
                <a16:creationId xmlns:a16="http://schemas.microsoft.com/office/drawing/2014/main" id="{D0C849EB-43BC-4FB4-9F82-A0110D6E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AC12B2-157C-4660-8359-0A87D390D98B}" type="slidenum">
              <a:rPr lang="de-DE" sz="1000" noProof="0" smtClean="0"/>
              <a:t>42</a:t>
            </a:fld>
            <a:endParaRPr lang="de-DE" sz="1000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CFA5B6-4FC8-46F0-AA0C-04CA9DD66178}"/>
              </a:ext>
            </a:extLst>
          </p:cNvPr>
          <p:cNvSpPr/>
          <p:nvPr/>
        </p:nvSpPr>
        <p:spPr>
          <a:xfrm>
            <a:off x="1143000" y="54864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610BF9-5C8C-46FD-BE39-2E513B340ABC}"/>
              </a:ext>
            </a:extLst>
          </p:cNvPr>
          <p:cNvSpPr txBox="1"/>
          <p:nvPr/>
        </p:nvSpPr>
        <p:spPr>
          <a:xfrm>
            <a:off x="269875" y="5201295"/>
            <a:ext cx="8604250" cy="5180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600" i="1" dirty="0"/>
              <a:t>Warum ist </a:t>
            </a:r>
            <a:r>
              <a:rPr lang="de-DE" sz="1600" b="1" i="1" dirty="0"/>
              <a:t>dies </a:t>
            </a:r>
            <a:r>
              <a:rPr lang="de-DE" sz="1600" i="1" dirty="0"/>
              <a:t>wichtig? </a:t>
            </a:r>
            <a:r>
              <a:rPr lang="de-DE" sz="1600" dirty="0">
                <a:solidFill>
                  <a:srgbClr val="FFFF00"/>
                </a:solidFill>
              </a:rPr>
              <a:t>Weil dies bedeutet, dass Beta-Carotin weggelassen werden kann, wodurch </a:t>
            </a:r>
            <a:r>
              <a:rPr lang="de-DE" sz="1600" b="1" dirty="0">
                <a:solidFill>
                  <a:srgbClr val="FFFF00"/>
                </a:solidFill>
              </a:rPr>
              <a:t>diese </a:t>
            </a:r>
            <a:r>
              <a:rPr lang="de-DE" sz="1600" dirty="0">
                <a:solidFill>
                  <a:srgbClr val="FFFF00"/>
                </a:solidFill>
              </a:rPr>
              <a:t>Bedenken entfallen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94D869CF-5E9A-4CB5-9F49-1E6FB699B05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208882" y="4981199"/>
            <a:ext cx="292100" cy="185737"/>
          </a:xfrm>
          <a:prstGeom prst="bentConnector3">
            <a:avLst>
              <a:gd name="adj1" fmla="val 99880"/>
            </a:avLst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B33F3DE-C569-4D68-9661-99537FF2D21B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0375D04-E0E5-28F2-C51E-4D51AED47DFE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D59D76AD-A83C-3662-AED4-50CC99138355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C2BCB-14F0-0FAD-34BC-2253C965D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EC659F4-AB3C-C358-879B-30D33C984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2E9DD350-48C9-6495-E443-6F0F35F89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99D18-D7EF-8CFC-64AE-7225BBEB2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47BF414-B51E-0F9A-5471-FBCCD28D6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77D1BD-699F-1372-346D-49D079CF5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909590-372A-5EFB-E7BD-6158C76398FF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3A3E8595-D895-07C8-1079-9DC1A444F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rgbClr val="B2B2B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77AE4B-47C2-A41A-E1E7-E637C2156A9B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79A80553-A30F-6088-2BE9-B547EA81A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>
              <a:solidFill>
                <a:srgbClr val="B2B2B2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A79FA22-8484-2DAB-5749-041F1312F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B2B2B2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B2B2B2"/>
              </a:solidFill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5F84112E-4EA3-1023-00E2-77802EA3D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B2B2B2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544114-FDCE-6D93-8309-6D6F421A068D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C14853-4FED-F693-BB8A-70C00CB0CB0F}"/>
              </a:ext>
            </a:extLst>
          </p:cNvPr>
          <p:cNvSpPr/>
          <p:nvPr/>
        </p:nvSpPr>
        <p:spPr>
          <a:xfrm>
            <a:off x="3571877" y="4747418"/>
            <a:ext cx="1304923" cy="331788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48139" name="Rectangle 11">
            <a:extLst>
              <a:ext uri="{FF2B5EF4-FFF2-40B4-BE49-F238E27FC236}">
                <a16:creationId xmlns:a16="http://schemas.microsoft.com/office/drawing/2014/main" id="{DD92E1D7-8E85-3A0A-362C-8866EA20DF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617B626B-2015-08CB-5FA3-3A441C74A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Folgestudie zur AREDS</a:t>
            </a:r>
          </a:p>
          <a:p>
            <a:pPr lvl="1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Ersetzte Beta-Carotin durch Xanthophylle; fügte O3FAs hinzu: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C 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Vitamin E 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Zink 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Kupferoxid 2 mg</a:t>
            </a:r>
          </a:p>
          <a:p>
            <a:pPr lvl="1" eaLnBrk="1" hangingPunct="1">
              <a:defRPr/>
            </a:pPr>
            <a:r>
              <a:rPr lang="de-DE" sz="2000" b="1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Bestätigung der Ergebnisse der AREDS-Studie </a:t>
            </a:r>
          </a:p>
          <a:p>
            <a:pPr lvl="2" eaLnBrk="1" hangingPunct="1">
              <a:defRPr/>
            </a:pPr>
            <a:r>
              <a:rPr lang="de-DE" sz="2000" b="1" u="sng" noProof="0" dirty="0">
                <a:latin typeface="Arial" panose="020B0604020202020204" pitchFamily="34" charset="0"/>
              </a:rPr>
              <a:t>Xanthophylle als </a:t>
            </a:r>
            <a:r>
              <a:rPr lang="de-DE" sz="2000" b="1" u="sng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b="1" u="sng" noProof="0" dirty="0">
                <a:latin typeface="Arial" panose="020B0604020202020204" pitchFamily="34" charset="0"/>
              </a:rPr>
              <a:t>Ersatz für Beta-Carotin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/>
                </a:solidFill>
                <a:latin typeface="Arial" panose="020B0604020202020204" pitchFamily="34" charset="0"/>
              </a:rPr>
              <a:t>O3-</a:t>
            </a:r>
          </a:p>
          <a:p>
            <a:pPr lvl="2" eaLnBrk="1" hangingPunct="1">
              <a:defRPr/>
            </a:pPr>
            <a:endParaRPr lang="de-DE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de-DE" sz="2000" dirty="0">
                <a:latin typeface="Arial" panose="020B0604020202020204" pitchFamily="34" charset="0"/>
              </a:rPr>
              <a:t>Hinweis: Geben Sie </a:t>
            </a:r>
            <a:r>
              <a:rPr lang="de-DE" sz="2000" dirty="0">
                <a:solidFill>
                  <a:srgbClr val="0000FF"/>
                </a:solidFill>
                <a:latin typeface="Arial" panose="020B0604020202020204" pitchFamily="34" charset="0"/>
              </a:rPr>
              <a:t>Rauchern</a:t>
            </a:r>
            <a:r>
              <a:rPr lang="de-DE" sz="2000" dirty="0">
                <a:latin typeface="Arial" panose="020B0604020202020204" pitchFamily="34" charset="0"/>
              </a:rPr>
              <a:t> keine AREDS-Präparate            </a:t>
            </a:r>
          </a:p>
          <a:p>
            <a:pPr lvl="2" eaLnBrk="1" hangingPunct="1">
              <a:defRPr/>
            </a:pPr>
            <a:r>
              <a:rPr lang="de-DE" sz="200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dirty="0">
                <a:latin typeface="Arial" panose="020B0604020202020204" pitchFamily="34" charset="0"/>
              </a:rPr>
              <a:t>erhöht bei diesen Patienten das Risiko für Lungenkrebs</a:t>
            </a:r>
            <a:endParaRPr lang="de-DE" sz="2000" noProof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8141" name="Slide Number Placeholder 1">
            <a:extLst>
              <a:ext uri="{FF2B5EF4-FFF2-40B4-BE49-F238E27FC236}">
                <a16:creationId xmlns:a16="http://schemas.microsoft.com/office/drawing/2014/main" id="{80E5F6FE-750D-BE3A-952D-10C11471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AC12B2-157C-4660-8359-0A87D390D98B}" type="slidenum">
              <a:rPr lang="de-DE" sz="1000" noProof="0" smtClean="0"/>
              <a:t>43</a:t>
            </a:fld>
            <a:endParaRPr lang="de-DE" sz="1000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59A58A-E9BB-AB64-FC09-8617803C1267}"/>
              </a:ext>
            </a:extLst>
          </p:cNvPr>
          <p:cNvSpPr/>
          <p:nvPr/>
        </p:nvSpPr>
        <p:spPr>
          <a:xfrm>
            <a:off x="1143000" y="54864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6596FD-9C6C-4987-1F65-41565148710C}"/>
              </a:ext>
            </a:extLst>
          </p:cNvPr>
          <p:cNvSpPr txBox="1"/>
          <p:nvPr/>
        </p:nvSpPr>
        <p:spPr>
          <a:xfrm>
            <a:off x="269875" y="5201295"/>
            <a:ext cx="8604250" cy="5180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600" i="1" dirty="0"/>
              <a:t>Warum ist </a:t>
            </a:r>
            <a:r>
              <a:rPr lang="de-DE" sz="1600" b="1" i="1" dirty="0"/>
              <a:t>dies </a:t>
            </a:r>
            <a:r>
              <a:rPr lang="de-DE" sz="1600" i="1" dirty="0"/>
              <a:t>wichtig? </a:t>
            </a:r>
            <a:r>
              <a:rPr lang="de-DE" sz="1600" dirty="0"/>
              <a:t>Weil dies bedeutet, dass Beta-Carotin weggelassen werden kann, wodurch </a:t>
            </a:r>
            <a:r>
              <a:rPr lang="de-DE" sz="1600" b="1" dirty="0"/>
              <a:t>diese </a:t>
            </a:r>
            <a:r>
              <a:rPr lang="de-DE" sz="1600" dirty="0"/>
              <a:t>Bedenken entfallen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E80CC864-E0E9-D396-E476-9B3DAF773A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208882" y="4981199"/>
            <a:ext cx="292100" cy="185737"/>
          </a:xfrm>
          <a:prstGeom prst="bentConnector3">
            <a:avLst>
              <a:gd name="adj1" fmla="val 99880"/>
            </a:avLst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343B053-0274-ACA6-8BED-9076CAA924C9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E6DB5F-7800-3258-9B91-0378B0BE86D1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ight Brace 4">
            <a:extLst>
              <a:ext uri="{FF2B5EF4-FFF2-40B4-BE49-F238E27FC236}">
                <a16:creationId xmlns:a16="http://schemas.microsoft.com/office/drawing/2014/main" id="{143C2580-9537-256A-6FD6-29C17075E1C6}"/>
              </a:ext>
            </a:extLst>
          </p:cNvPr>
          <p:cNvSpPr/>
          <p:nvPr/>
        </p:nvSpPr>
        <p:spPr>
          <a:xfrm rot="10800000">
            <a:off x="914400" y="6026001"/>
            <a:ext cx="228600" cy="695325"/>
          </a:xfrm>
          <a:prstGeom prst="rightBrac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cxnSp>
        <p:nvCxnSpPr>
          <p:cNvPr id="9" name="Connector: Elbow 6">
            <a:extLst>
              <a:ext uri="{FF2B5EF4-FFF2-40B4-BE49-F238E27FC236}">
                <a16:creationId xmlns:a16="http://schemas.microsoft.com/office/drawing/2014/main" id="{C79AF0D5-F09E-2C6B-A391-B986D5EE79CE}"/>
              </a:ext>
            </a:extLst>
          </p:cNvPr>
          <p:cNvCxnSpPr>
            <a:cxnSpLocks/>
          </p:cNvCxnSpPr>
          <p:nvPr/>
        </p:nvCxnSpPr>
        <p:spPr>
          <a:xfrm rot="5400000">
            <a:off x="833040" y="5808681"/>
            <a:ext cx="588169" cy="342900"/>
          </a:xfrm>
          <a:prstGeom prst="bentConnector3">
            <a:avLst>
              <a:gd name="adj1" fmla="val 25709"/>
            </a:avLst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Google Shape;710;p27">
            <a:extLst>
              <a:ext uri="{FF2B5EF4-FFF2-40B4-BE49-F238E27FC236}">
                <a16:creationId xmlns:a16="http://schemas.microsoft.com/office/drawing/2014/main" id="{38C7B498-10EC-2CBD-3C89-AFCA1BC8B7BE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01983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9A63535-34EE-DBF2-4B89-844CBA9AA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473E4A27-DD99-8195-11BA-76CB7EBDE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295814-075B-D5DB-ADDE-C82230F70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51FF7CC-5B3F-359C-B09E-A1BB5E109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44B8AB2-CE44-7E1B-6A42-9865C1E6F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FD236-DE27-05BC-9E07-F9BC4B025CEA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E0FCDF5A-4F58-ED13-EB09-70D6F85A3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4C3CC8-DFC1-5D9F-8693-7E578113F099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6D1657A2-5F51-2191-0D54-C0267B364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71D5D867-F80B-F10D-667B-2DF981DAA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38E71D28-F1AF-645D-1982-4A6328EA9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BC84FE-CFF9-16F1-5D2E-92961AB21646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7A12F2-E9CB-78F8-FD45-E0A6BF7CBD65}"/>
              </a:ext>
            </a:extLst>
          </p:cNvPr>
          <p:cNvSpPr/>
          <p:nvPr/>
        </p:nvSpPr>
        <p:spPr>
          <a:xfrm>
            <a:off x="3343277" y="4747418"/>
            <a:ext cx="1304923" cy="331788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50187" name="Rectangle 11">
            <a:extLst>
              <a:ext uri="{FF2B5EF4-FFF2-40B4-BE49-F238E27FC236}">
                <a16:creationId xmlns:a16="http://schemas.microsoft.com/office/drawing/2014/main" id="{36D7BF5A-FB4C-4C0A-97CA-F6200725F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F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4CA5449E-C498-4640-9598-CFB5C01624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Folgestudie zur AREDS</a:t>
            </a:r>
            <a:endParaRPr lang="de-DE" sz="2000" noProof="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Xanthophylle als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noProof="0" dirty="0">
                <a:latin typeface="Arial" panose="020B0604020202020204" pitchFamily="34" charset="0"/>
              </a:rPr>
              <a:t>Ersatz für Beta-Carotin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O3-Fettsäuren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sind </a:t>
            </a:r>
            <a:r>
              <a:rPr lang="de-DE" sz="2000" noProof="0" dirty="0">
                <a:latin typeface="Arial" panose="020B0604020202020204" pitchFamily="34" charset="0"/>
              </a:rPr>
              <a:t>bei der Verringerung des Progressionsrisikos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unwirksam</a:t>
            </a:r>
          </a:p>
        </p:txBody>
      </p:sp>
      <p:sp>
        <p:nvSpPr>
          <p:cNvPr id="50189" name="Slide Number Placeholder 1">
            <a:extLst>
              <a:ext uri="{FF2B5EF4-FFF2-40B4-BE49-F238E27FC236}">
                <a16:creationId xmlns:a16="http://schemas.microsoft.com/office/drawing/2014/main" id="{F67FCAFE-FE2E-4450-B386-1CADCDB4E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357594-2F97-4FB2-AD87-7C1263F14FF1}" type="slidenum">
              <a:rPr lang="de-DE" sz="1000" noProof="0" smtClean="0"/>
              <a:t>44</a:t>
            </a:fld>
            <a:endParaRPr lang="de-DE" sz="1000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09994A4-589B-473C-961F-17EDE91EF98F}"/>
              </a:ext>
            </a:extLst>
          </p:cNvPr>
          <p:cNvSpPr/>
          <p:nvPr/>
        </p:nvSpPr>
        <p:spPr>
          <a:xfrm>
            <a:off x="3714752" y="5399382"/>
            <a:ext cx="1335104" cy="353718"/>
          </a:xfrm>
          <a:prstGeom prst="rect">
            <a:avLst/>
          </a:prstGeom>
          <a:solidFill>
            <a:srgbClr val="FFCC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de-DE" sz="1200" noProof="0" dirty="0">
                <a:solidFill>
                  <a:schemeClr val="tx1"/>
                </a:solidFill>
              </a:rPr>
              <a:t>wirksam vs. unwirksam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02B7F1-BDBD-48AE-89A9-AA7C8AD91693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A3409E-E3FB-51C2-1A8C-C26369373A7B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5E70BE48-DC45-6603-0BC9-FCEEE24AE6A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D84C31D-B818-ECE7-BE17-6C9AD61BF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832100"/>
            <a:ext cx="1524000" cy="3683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3" name="Rectangle 15">
            <a:extLst>
              <a:ext uri="{FF2B5EF4-FFF2-40B4-BE49-F238E27FC236}">
                <a16:creationId xmlns:a16="http://schemas.microsoft.com/office/drawing/2014/main" id="{68ECE567-C994-EC46-7A72-647ED80F4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7700"/>
            <a:ext cx="1219200" cy="4064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DD26599-0D6C-CA63-587D-8218E96C6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1295400" cy="3937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D885F87-3289-2141-D696-2C9BD7477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451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79F72B7-8A7B-4CF6-DFA1-03520F1BD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0701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A5FD8-CB93-2ECB-03BB-2C459D302010}"/>
              </a:ext>
            </a:extLst>
          </p:cNvPr>
          <p:cNvSpPr/>
          <p:nvPr/>
        </p:nvSpPr>
        <p:spPr>
          <a:xfrm>
            <a:off x="4343400" y="1818777"/>
            <a:ext cx="1598613" cy="3048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F12C2290-339C-6111-2BC9-DB02C691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9" y="2898775"/>
            <a:ext cx="2819400" cy="3048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1526A7-B395-FBD1-FE75-D4BEFCED1DEC}"/>
              </a:ext>
            </a:extLst>
          </p:cNvPr>
          <p:cNvSpPr/>
          <p:nvPr/>
        </p:nvSpPr>
        <p:spPr>
          <a:xfrm>
            <a:off x="6555581" y="1818777"/>
            <a:ext cx="909637" cy="322262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noProof="0" dirty="0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224F1742-D7B4-62A7-22E0-A0339B89D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706" y="3523751"/>
            <a:ext cx="2692400" cy="331788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2400" noProof="0" dirty="0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B7C78DA0-9AB9-1753-6E54-1ECA5ECD7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604714"/>
            <a:ext cx="26924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b="1" noProof="0" dirty="0">
                <a:solidFill>
                  <a:srgbClr val="33CC33"/>
                </a:solidFill>
                <a:latin typeface="Segoe Script" panose="030B0504020000000003" pitchFamily="66" charset="0"/>
              </a:rPr>
              <a:t>Omega-3-Fettsäuren</a:t>
            </a:r>
            <a:endParaRPr lang="de-DE" sz="2400" b="1" noProof="0" dirty="0">
              <a:solidFill>
                <a:srgbClr val="33CC33"/>
              </a:solidFill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F86DAFEC-5B3A-6643-392B-AA7365A53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2" y="2915831"/>
            <a:ext cx="2908300" cy="27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600" noProof="0" dirty="0">
                <a:solidFill>
                  <a:srgbClr val="0000FF"/>
                </a:solidFill>
                <a:latin typeface="Segoe Script" panose="030B0504020000000003" pitchFamily="66" charset="0"/>
              </a:rPr>
              <a:t>Lutein &amp; Zeaxanthin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D77B8B-04BB-1AF4-C5C5-49B7F10790E4}"/>
              </a:ext>
            </a:extLst>
          </p:cNvPr>
          <p:cNvSpPr/>
          <p:nvPr/>
        </p:nvSpPr>
        <p:spPr>
          <a:xfrm>
            <a:off x="1447800" y="4343400"/>
            <a:ext cx="1371600" cy="39370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5CB8A1-0E77-C59C-2710-C08E3D3788E9}"/>
              </a:ext>
            </a:extLst>
          </p:cNvPr>
          <p:cNvSpPr/>
          <p:nvPr/>
        </p:nvSpPr>
        <p:spPr>
          <a:xfrm>
            <a:off x="3343277" y="4747418"/>
            <a:ext cx="1304923" cy="331788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800"/>
              </a:lnSpc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A797346-2D57-472F-8A2E-AC6613D3D832}"/>
              </a:ext>
            </a:extLst>
          </p:cNvPr>
          <p:cNvSpPr/>
          <p:nvPr/>
        </p:nvSpPr>
        <p:spPr>
          <a:xfrm>
            <a:off x="3733800" y="5410200"/>
            <a:ext cx="1258887" cy="323850"/>
          </a:xfrm>
          <a:prstGeom prst="rect">
            <a:avLst/>
          </a:prstGeom>
          <a:solidFill>
            <a:srgbClr val="FFCC99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800" noProof="0" dirty="0">
              <a:solidFill>
                <a:schemeClr val="tx1"/>
              </a:solidFill>
            </a:endParaRPr>
          </a:p>
        </p:txBody>
      </p:sp>
      <p:sp>
        <p:nvSpPr>
          <p:cNvPr id="51212" name="Rectangle 11">
            <a:extLst>
              <a:ext uri="{FF2B5EF4-FFF2-40B4-BE49-F238E27FC236}">
                <a16:creationId xmlns:a16="http://schemas.microsoft.com/office/drawing/2014/main" id="{03D63224-3B75-4E63-9F44-A1A1B50CC7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8920" name="Rectangle 12">
            <a:extLst>
              <a:ext uri="{FF2B5EF4-FFF2-40B4-BE49-F238E27FC236}">
                <a16:creationId xmlns:a16="http://schemas.microsoft.com/office/drawing/2014/main" id="{E21B42AE-67C2-4EB7-B021-B0BA561C8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de-DE" sz="2000" i="1" noProof="0" dirty="0">
                <a:latin typeface="Arial" panose="020B0604020202020204" pitchFamily="34" charset="0"/>
              </a:rPr>
              <a:t>AMD: Die </a:t>
            </a:r>
            <a:r>
              <a:rPr lang="de-DE" sz="2000" b="1" i="1" noProof="0" dirty="0">
                <a:solidFill>
                  <a:srgbClr val="0000FF"/>
                </a:solidFill>
                <a:latin typeface="Arial" panose="020B0604020202020204" pitchFamily="34" charset="0"/>
              </a:rPr>
              <a:t>AREDS2-Studie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Folgestudie zur AREDS</a:t>
            </a:r>
            <a:endParaRPr lang="de-DE" sz="2000" noProof="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Ersetzte Beta-Carotin durch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Xanthophylle</a:t>
            </a:r>
            <a:r>
              <a:rPr lang="de-DE" sz="2000" noProof="0" dirty="0">
                <a:latin typeface="Arial" panose="020B0604020202020204" pitchFamily="34" charset="0"/>
              </a:rPr>
              <a:t>; 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fügte 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O3FAs</a:t>
            </a:r>
            <a:r>
              <a:rPr lang="de-DE" sz="2000" noProof="0" dirty="0">
                <a:solidFill>
                  <a:srgbClr val="FF0000"/>
                </a:solidFill>
                <a:latin typeface="Arial" panose="020B0604020202020204" pitchFamily="34" charset="0"/>
              </a:rPr>
              <a:t> hinzu</a:t>
            </a:r>
            <a:r>
              <a:rPr lang="de-DE" sz="2000" noProof="0" dirty="0">
                <a:solidFill>
                  <a:srgbClr val="33CC33"/>
                </a:solidFill>
                <a:latin typeface="Arial" panose="020B0604020202020204" pitchFamily="34" charset="0"/>
              </a:rPr>
              <a:t>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Beta-Carotin  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         80 mg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2 mg</a:t>
            </a:r>
          </a:p>
          <a:p>
            <a:pPr lvl="1" eaLnBrk="1" hangingPunct="1">
              <a:defRPr/>
            </a:pPr>
            <a:r>
              <a:rPr lang="de-DE" sz="2000" b="1" noProof="0" dirty="0">
                <a:latin typeface="Arial" panose="020B0604020202020204" pitchFamily="34" charset="0"/>
              </a:rPr>
              <a:t>Studienergebnisse:</a:t>
            </a:r>
          </a:p>
          <a:p>
            <a:pPr lvl="2" eaLnBrk="1" hangingPunct="1">
              <a:defRPr/>
            </a:pP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Bestätigung </a:t>
            </a:r>
            <a:r>
              <a:rPr lang="de-DE" sz="2000" noProof="0" dirty="0">
                <a:latin typeface="Arial" panose="020B0604020202020204" pitchFamily="34" charset="0"/>
              </a:rPr>
              <a:t>der Ergebnisse der AREDS-Studie 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Xanthophylle als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geeigneter </a:t>
            </a:r>
            <a:r>
              <a:rPr lang="de-DE" sz="2000" noProof="0" dirty="0">
                <a:latin typeface="Arial" panose="020B0604020202020204" pitchFamily="34" charset="0"/>
              </a:rPr>
              <a:t>Ersatz für Beta-Carotin</a:t>
            </a:r>
          </a:p>
          <a:p>
            <a:pPr lvl="2" eaLnBrk="1" hangingPunct="1">
              <a:defRPr/>
            </a:pPr>
            <a:r>
              <a:rPr lang="de-DE" sz="2000" noProof="0" dirty="0">
                <a:latin typeface="Arial" panose="020B0604020202020204" pitchFamily="34" charset="0"/>
              </a:rPr>
              <a:t>O3-Fettsäuren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sind </a:t>
            </a:r>
            <a:r>
              <a:rPr lang="de-DE" sz="2000" noProof="0" dirty="0">
                <a:latin typeface="Arial" panose="020B0604020202020204" pitchFamily="34" charset="0"/>
              </a:rPr>
              <a:t>bei der Verringerung des Progressionsrisikos </a:t>
            </a:r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unwirksam</a:t>
            </a:r>
          </a:p>
        </p:txBody>
      </p:sp>
      <p:sp>
        <p:nvSpPr>
          <p:cNvPr id="51214" name="Slide Number Placeholder 1">
            <a:extLst>
              <a:ext uri="{FF2B5EF4-FFF2-40B4-BE49-F238E27FC236}">
                <a16:creationId xmlns:a16="http://schemas.microsoft.com/office/drawing/2014/main" id="{3B14E2E7-6AFB-4828-8A42-D4D71F5A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FE3164-5AFD-4AA1-98D3-FC74D2549005}" type="slidenum">
              <a:rPr lang="de-DE" sz="1000" noProof="0" smtClean="0"/>
              <a:t>45</a:t>
            </a:fld>
            <a:endParaRPr lang="de-DE" sz="1000" noProof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346FC8-7048-4EC9-BEF7-B00701A4CEE8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01195C-2073-17A2-CE8A-19A9CF15CDD1}"/>
              </a:ext>
            </a:extLst>
          </p:cNvPr>
          <p:cNvCxnSpPr/>
          <p:nvPr/>
        </p:nvCxnSpPr>
        <p:spPr>
          <a:xfrm>
            <a:off x="1524000" y="3073192"/>
            <a:ext cx="1295400" cy="0"/>
          </a:xfrm>
          <a:prstGeom prst="lin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244DA018-0969-5FA4-EB95-CD07FD50A24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E5B9-A234-7102-45DF-0FCE4D46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BA88CD09-14C2-F37F-3B43-51A159EC3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8956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30E90D49-874A-152F-0490-CD153C73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5146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F037FB7-DE7E-C8E5-53D6-3341F6851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1336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398C8F0E-0897-3A0E-5C03-0BBFF679E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7023618-D0A1-1293-FA5A-E0147DD2FA6A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2581365B-DA45-4DCE-2D96-AAD4DFB06324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C8FD2CC4-F6FA-0CAD-FBE1-362DA8075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7C149764-210B-7708-D0C3-DBF9ED828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b="1" i="1" noProof="0" dirty="0">
                <a:solidFill>
                  <a:srgbClr val="0000FF"/>
                </a:solidFill>
              </a:rPr>
              <a:t>Antioxidantien</a:t>
            </a:r>
            <a:endParaRPr lang="de-DE" sz="1400" b="1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5FDCDD92-C65C-8A92-9745-C6C069EBB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F6BABC94-57E5-7654-31C7-BAC53201A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24B246E2-B98C-87C5-AE59-FF770717CA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B1C07B7F-2EFD-E6A8-2B35-4642038B5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37338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</a:t>
            </a:r>
          </a:p>
          <a:p>
            <a:pPr marL="693737" lvl="2" indent="0" eaLnBrk="1" hangingPunct="1">
              <a:buNone/>
            </a:pP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3F89CFCF-FE55-D9D9-7157-804581EB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5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C36E5B-229F-AC5E-762E-6CF79437AD7F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6" name="Google Shape;710;p27">
            <a:extLst>
              <a:ext uri="{FF2B5EF4-FFF2-40B4-BE49-F238E27FC236}">
                <a16:creationId xmlns:a16="http://schemas.microsoft.com/office/drawing/2014/main" id="{87E1B4D9-635B-DEEF-5280-A29642DDEF59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299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63FBB-3B84-26AD-3E71-77B66F806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D2CA04EC-E336-36B4-1156-2C3160677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895600"/>
            <a:ext cx="14986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i="1" noProof="0" dirty="0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DC9CBC1-9093-CF0B-7D68-5FA42131B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5146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1122E4F-AA3E-6FD4-CA52-EECEC8FF7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2133600"/>
            <a:ext cx="12192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955F4A85-65AB-BFF7-67E6-A144FCCE1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80DB91FD-871D-5600-4DAF-2089D520D3CA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7A6BFE87-4F11-97A1-5D6D-53717CD6503E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2E52D6BC-209E-1AF5-6A6E-C057EC025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7732588-094C-2CE8-318B-F6DCEDEE9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b="1" i="1" noProof="0" dirty="0">
                <a:solidFill>
                  <a:srgbClr val="0000FF"/>
                </a:solidFill>
              </a:rPr>
              <a:t>Antioxidantien</a:t>
            </a:r>
            <a:endParaRPr lang="de-DE" sz="1400" b="1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004AE821-E18A-168D-4503-2509AE049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2C7D6466-D6EE-CC07-8402-D1CD2E72C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30900B61-C08D-9CDA-33F8-0FB17E01B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19135B6F-530E-FACE-FCBE-01655150E2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37338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 </a:t>
            </a:r>
          </a:p>
          <a:p>
            <a:pPr lvl="2" eaLnBrk="1" hangingPunct="1"/>
            <a:r>
              <a:rPr lang="de-DE" sz="200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marL="693737" lvl="2" indent="0" eaLnBrk="1" hangingPunct="1">
              <a:buNone/>
            </a:pP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029DA6F5-951D-F26F-2CD7-6F8EF6CF3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6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B37CEA-670C-7392-1993-CB250EF03E04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268A6F6D-66F8-64D7-B02B-BAC4A95AB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197100"/>
            <a:ext cx="95548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Dosierung?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25290F6A-D17F-D759-98E6-E89E6807B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988" y="2609086"/>
            <a:ext cx="911412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Dosierung?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78901C56-2F61-B8F7-0618-2450356C7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0693" y="2971800"/>
            <a:ext cx="911412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Dosierung?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82CF58C1-3FC9-BBDB-14C3-2470DDAB5D0C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7656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46770-FEBA-22E5-B7C6-1D405C938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0A6F31E-92C0-39EE-C838-33D6F089902D}"/>
              </a:ext>
            </a:extLst>
          </p:cNvPr>
          <p:cNvGrpSpPr/>
          <p:nvPr/>
        </p:nvGrpSpPr>
        <p:grpSpPr>
          <a:xfrm>
            <a:off x="1473200" y="2133600"/>
            <a:ext cx="1498600" cy="1143000"/>
            <a:chOff x="1473200" y="2133600"/>
            <a:chExt cx="1498600" cy="1143000"/>
          </a:xfrm>
        </p:grpSpPr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9610EA6C-9637-EED0-4A1C-EE0A00E21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4530AC40-64ED-430C-43A9-0DA4C0D1D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B22A888C-31FD-1C19-9B9A-FB46296D1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</p:grpSp>
      <p:sp>
        <p:nvSpPr>
          <p:cNvPr id="18" name="Rectangle 4">
            <a:extLst>
              <a:ext uri="{FF2B5EF4-FFF2-40B4-BE49-F238E27FC236}">
                <a16:creationId xmlns:a16="http://schemas.microsoft.com/office/drawing/2014/main" id="{355CE046-0D61-631B-24AE-7826B755D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3524B8BB-A0C3-2F89-FA9D-B6E7E58E47DD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A2D702E4-72B5-EC9D-31A0-139D07D5CC3D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B824B55D-2E74-A760-BA24-2BD285680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1330915-1470-7442-39A4-F905BD9E4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b="1" i="1" noProof="0" dirty="0">
                <a:solidFill>
                  <a:srgbClr val="0000FF"/>
                </a:solidFill>
              </a:rPr>
              <a:t>Antioxidantien</a:t>
            </a:r>
            <a:endParaRPr lang="de-DE" sz="1400" b="1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8987500B-D8C6-3988-9B80-9D2307113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57E9130D-FEF5-10B4-988C-BD84E5C1F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i="1" noProof="0" dirty="0">
                <a:solidFill>
                  <a:schemeClr val="bg1">
                    <a:lumMod val="75000"/>
                  </a:schemeClr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C3785424-754C-10B3-B181-A293A6D1B3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6F2D2D50-CD30-1C70-1674-6291E4CA3D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  <a:p>
            <a:pPr lvl="2" eaLnBrk="1" hangingPunct="1"/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87C46D4C-F2A0-BA32-65DF-84CB2BFC7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7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C639EB-CC5A-00EB-58C1-09243E312E62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4" name="Google Shape;710;p27">
            <a:extLst>
              <a:ext uri="{FF2B5EF4-FFF2-40B4-BE49-F238E27FC236}">
                <a16:creationId xmlns:a16="http://schemas.microsoft.com/office/drawing/2014/main" id="{EB476417-4C83-3B2A-168C-D9C48D8F906F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8936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56D15-653D-6BA8-C660-6D59CE63F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C02C8207-A683-28EB-696D-DB54CC32F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1E8C5C-3207-C26D-8953-7F5DF5108AD5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5C3476A5-FDFD-141F-1FCC-F57062440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6D77EB00-2D7F-F153-E44C-D0BFD11AF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19ED4B3C-0636-7A7D-CC62-E5EFC94B0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8A6A0A47-5065-08BD-F2F1-E9635D0A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B14BB774-515D-8636-012B-45D031A9F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D9265D62-8408-325C-0A91-3A43DCACF83E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E1F1A7CB-5D55-08E5-0A76-B763510B7800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F165EDA-CED8-3184-9AA3-52B90FC0A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BE2775D9-8275-0877-0C84-ED6F68425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4CB1BBA9-ED05-A062-2A39-BE24B28F1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E91F7A26-E12F-4856-2164-A6A2A14E1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FE78B578-8E2E-5244-0555-CF9F0089B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 dirty="0"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39BAE244-F110-3D48-D5C6-384C2325B0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00D6230C-86FF-E83D-54A1-5A276299D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8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5D0A8F-66B5-3A6D-4E22-0DAF11BEC0EC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3AAE028F-6E77-0B7E-3EBA-0F4F0EBD6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3276600"/>
            <a:ext cx="12192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?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FF2997F-9054-9D4D-37F8-6FDB4533D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3596484"/>
            <a:ext cx="1498600" cy="380999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200" b="1" i="1" noProof="0" dirty="0"/>
              <a:t>?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D9F6BD6B-2A8F-91C8-F247-F2D703D38665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698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70D32-69DF-7442-3809-603B8CA9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>
            <a:extLst>
              <a:ext uri="{FF2B5EF4-FFF2-40B4-BE49-F238E27FC236}">
                <a16:creationId xmlns:a16="http://schemas.microsoft.com/office/drawing/2014/main" id="{2A479F71-6D80-DA62-2291-8B9153F7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371600"/>
            <a:ext cx="403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000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F0F922-4FB0-1F4D-52CA-1BE6E5C93C22}"/>
              </a:ext>
            </a:extLst>
          </p:cNvPr>
          <p:cNvGrpSpPr/>
          <p:nvPr/>
        </p:nvGrpSpPr>
        <p:grpSpPr>
          <a:xfrm>
            <a:off x="1473200" y="2133600"/>
            <a:ext cx="1498600" cy="1828800"/>
            <a:chOff x="1473200" y="2133600"/>
            <a:chExt cx="1498600" cy="1828800"/>
          </a:xfrm>
        </p:grpSpPr>
        <p:sp>
          <p:nvSpPr>
            <p:cNvPr id="4" name="Rectangle 15">
              <a:extLst>
                <a:ext uri="{FF2B5EF4-FFF2-40B4-BE49-F238E27FC236}">
                  <a16:creationId xmlns:a16="http://schemas.microsoft.com/office/drawing/2014/main" id="{80EDBC88-D673-6F12-B576-235128391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276600"/>
              <a:ext cx="1094842" cy="3048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BC5D1AF1-7FED-7094-0CBC-CFD9DC91D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895600"/>
              <a:ext cx="14986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1B24D325-C674-23E4-3FC6-0CDC28238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514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EB8D0AA-43ED-FB2A-1AC3-D09E2C002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21336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noProof="0" dirty="0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7AC45B6-7DF1-165D-77B7-833499CBE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200" y="3581400"/>
              <a:ext cx="1219200" cy="381000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de-DE" sz="1800" b="1" i="1" noProof="0" dirty="0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:a16="http://schemas.microsoft.com/office/drawing/2014/main" id="{5E0E3B0B-39C0-5AB3-ADCD-7CC8306534D5}"/>
              </a:ext>
            </a:extLst>
          </p:cNvPr>
          <p:cNvSpPr>
            <a:spLocks/>
          </p:cNvSpPr>
          <p:nvPr/>
        </p:nvSpPr>
        <p:spPr bwMode="auto">
          <a:xfrm>
            <a:off x="3733800" y="2209800"/>
            <a:ext cx="304800" cy="106680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7480F172-DF75-CA19-83F7-E2D0A1570F9F}"/>
              </a:ext>
            </a:extLst>
          </p:cNvPr>
          <p:cNvSpPr>
            <a:spLocks/>
          </p:cNvSpPr>
          <p:nvPr/>
        </p:nvSpPr>
        <p:spPr bwMode="auto">
          <a:xfrm>
            <a:off x="3733800" y="33528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b="1" noProof="0" dirty="0">
              <a:solidFill>
                <a:srgbClr val="0000FF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3E414BD-02D6-72E2-DA25-ABEEE5A97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188" y="2603708"/>
            <a:ext cx="1524000" cy="3810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sz="1800" noProof="0" dirty="0"/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20B9315E-4B6C-3624-7F91-321FBF987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188" y="2591216"/>
            <a:ext cx="1800412" cy="27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sz="1600" i="1" noProof="0" dirty="0">
                <a:solidFill>
                  <a:srgbClr val="0000FF"/>
                </a:solidFill>
              </a:rPr>
              <a:t>Antioxidantien</a:t>
            </a:r>
            <a:endParaRPr lang="de-DE" sz="1400" i="1" noProof="0" dirty="0">
              <a:solidFill>
                <a:srgbClr val="0000FF"/>
              </a:solidFill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C19039B6-922C-8986-25EF-E2317727E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888" y="3482185"/>
            <a:ext cx="1800412" cy="3810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de-DE" sz="1600" b="1" noProof="0" dirty="0">
              <a:solidFill>
                <a:srgbClr val="0000FF"/>
              </a:solidFill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04BCD2B-EC8A-119D-2A26-9BB6EA1CA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038" y="3458373"/>
            <a:ext cx="1562122" cy="2718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de-DE" sz="1600" b="1" i="1" noProof="0" dirty="0">
                <a:solidFill>
                  <a:srgbClr val="0000FF"/>
                </a:solidFill>
              </a:rPr>
              <a:t>Mineralstoffe</a:t>
            </a:r>
          </a:p>
        </p:txBody>
      </p:sp>
      <p:sp>
        <p:nvSpPr>
          <p:cNvPr id="30733" name="Rectangle 11">
            <a:extLst>
              <a:ext uri="{FF2B5EF4-FFF2-40B4-BE49-F238E27FC236}">
                <a16:creationId xmlns:a16="http://schemas.microsoft.com/office/drawing/2014/main" id="{511DB90F-22D6-FB06-74F5-37C5B7569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3600" noProof="0">
                <a:latin typeface="Arial" panose="020B0604020202020204" pitchFamily="34" charset="0"/>
              </a:rPr>
              <a:t>A</a:t>
            </a:r>
            <a:endParaRPr lang="de-DE" sz="3600" noProof="0" dirty="0">
              <a:latin typeface="Arial" panose="020B0604020202020204" pitchFamily="34" charset="0"/>
            </a:endParaRPr>
          </a:p>
        </p:txBody>
      </p:sp>
      <p:sp>
        <p:nvSpPr>
          <p:cNvPr id="30734" name="Rectangle 12">
            <a:extLst>
              <a:ext uri="{FF2B5EF4-FFF2-40B4-BE49-F238E27FC236}">
                <a16:creationId xmlns:a16="http://schemas.microsoft.com/office/drawing/2014/main" id="{C6A28643-8C9F-08EB-F0F2-79766C898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sz="2000" i="1" noProof="0" dirty="0">
                <a:latin typeface="Arial" panose="020B0604020202020204" pitchFamily="34" charset="0"/>
              </a:rPr>
              <a:t>AMD: Die AREDS</a:t>
            </a:r>
            <a:r>
              <a:rPr lang="de-DE" sz="2000" noProof="0" dirty="0">
                <a:latin typeface="Arial" panose="020B0604020202020204" pitchFamily="34" charset="0"/>
              </a:rPr>
              <a:t> </a:t>
            </a:r>
          </a:p>
          <a:p>
            <a:pPr lvl="1" eaLnBrk="1" hangingPunct="1"/>
            <a:r>
              <a:rPr lang="de-DE" sz="2000" dirty="0"/>
              <a:t>AREDS steht für </a:t>
            </a:r>
            <a:r>
              <a:rPr lang="de-DE" sz="2000" dirty="0">
                <a:solidFill>
                  <a:srgbClr val="0000FF"/>
                </a:solidFill>
              </a:rPr>
              <a:t>„Age-</a:t>
            </a:r>
            <a:r>
              <a:rPr lang="de-DE" sz="2000" dirty="0" err="1">
                <a:solidFill>
                  <a:srgbClr val="0000FF"/>
                </a:solidFill>
              </a:rPr>
              <a:t>Related</a:t>
            </a:r>
            <a:r>
              <a:rPr lang="de-DE" sz="2000" dirty="0">
                <a:solidFill>
                  <a:srgbClr val="0000FF"/>
                </a:solidFill>
              </a:rPr>
              <a:t> Eye Disease Study“</a:t>
            </a:r>
          </a:p>
          <a:p>
            <a:pPr lvl="1" eaLnBrk="1" hangingPunct="1"/>
            <a:r>
              <a:rPr lang="de-DE" sz="2000" noProof="0" dirty="0">
                <a:latin typeface="Arial" panose="020B0604020202020204" pitchFamily="34" charset="0"/>
              </a:rPr>
              <a:t>Untersuchte Nahrungsergänzungsmitteln und AMD: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C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500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Vitamin E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400 IE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Beta-Carotin </a:t>
            </a:r>
            <a:r>
              <a:rPr lang="de-DE" sz="2000" noProof="0" dirty="0">
                <a:solidFill>
                  <a:srgbClr val="FF3300"/>
                </a:solidFill>
                <a:latin typeface="Arial" panose="020B0604020202020204" pitchFamily="34" charset="0"/>
              </a:rPr>
              <a:t> 15 mg</a:t>
            </a: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Zink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  <a:p>
            <a:pPr lvl="2" eaLnBrk="1" hangingPunct="1"/>
            <a:r>
              <a:rPr lang="de-DE" sz="2000" noProof="0" dirty="0">
                <a:solidFill>
                  <a:srgbClr val="0000FF"/>
                </a:solidFill>
                <a:latin typeface="Arial" panose="020B0604020202020204" pitchFamily="34" charset="0"/>
              </a:rPr>
              <a:t>Kupferoxid</a:t>
            </a:r>
            <a:endParaRPr lang="de-DE" sz="2000" noProof="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0739" name="Slide Number Placeholder 1">
            <a:extLst>
              <a:ext uri="{FF2B5EF4-FFF2-40B4-BE49-F238E27FC236}">
                <a16:creationId xmlns:a16="http://schemas.microsoft.com/office/drawing/2014/main" id="{35B424B4-BBBB-B0AB-B378-23D4FECDA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4C715E-4789-4281-9833-5BB749DC0257}" type="slidenum">
              <a:rPr lang="de-DE" sz="1000" noProof="0" smtClean="0"/>
              <a:t>9</a:t>
            </a:fld>
            <a:endParaRPr lang="de-DE" sz="1000" noProof="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9671CD-55E8-B111-FF5C-4125790023B0}"/>
              </a:ext>
            </a:extLst>
          </p:cNvPr>
          <p:cNvSpPr txBox="1"/>
          <p:nvPr/>
        </p:nvSpPr>
        <p:spPr>
          <a:xfrm>
            <a:off x="4094145" y="212971"/>
            <a:ext cx="955711" cy="333425"/>
          </a:xfrm>
          <a:prstGeom prst="rect">
            <a:avLst/>
          </a:prstGeom>
          <a:solidFill>
            <a:srgbClr val="A0FEC4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de-DE" sz="2000" b="1" noProof="0" dirty="0">
                <a:solidFill>
                  <a:srgbClr val="0000FF"/>
                </a:solidFill>
              </a:rPr>
              <a:t>AMD</a:t>
            </a:r>
          </a:p>
        </p:txBody>
      </p:sp>
      <p:sp>
        <p:nvSpPr>
          <p:cNvPr id="9" name="Google Shape;710;p27">
            <a:extLst>
              <a:ext uri="{FF2B5EF4-FFF2-40B4-BE49-F238E27FC236}">
                <a16:creationId xmlns:a16="http://schemas.microsoft.com/office/drawing/2014/main" id="{8588DFEF-22BC-5C6D-E8FC-A7B9632BCE13}"/>
              </a:ext>
            </a:extLst>
          </p:cNvPr>
          <p:cNvSpPr txBox="1"/>
          <p:nvPr/>
        </p:nvSpPr>
        <p:spPr>
          <a:xfrm>
            <a:off x="3108960" y="152400"/>
            <a:ext cx="2926080" cy="41148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AREDS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8971989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3172</Words>
  <Application>Microsoft Macintosh PowerPoint</Application>
  <PresentationFormat>On-screen Show (4:3)</PresentationFormat>
  <Paragraphs>812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Caveat</vt:lpstr>
      <vt:lpstr>Noto Sans Symbols</vt:lpstr>
      <vt:lpstr>Segoe Script</vt:lpstr>
      <vt:lpstr>Wingdings</vt:lpstr>
      <vt:lpstr>Network</vt:lpstr>
      <vt:lpstr>F</vt:lpstr>
      <vt:lpstr>A</vt:lpstr>
      <vt:lpstr>F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PowerPoint Presentation</vt:lpstr>
      <vt:lpstr>PowerPoint Presentation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B. Flynn</dc:creator>
  <cp:keywords>, docId:205A6088F19F10369A555EB7C69F5D7F</cp:keywords>
  <cp:lastModifiedBy>Assaf Abdelrahman</cp:lastModifiedBy>
  <cp:revision>357</cp:revision>
  <dcterms:created xsi:type="dcterms:W3CDTF">2008-09-06T19:35:36Z</dcterms:created>
  <dcterms:modified xsi:type="dcterms:W3CDTF">2026-08-17T12:56:21Z</dcterms:modified>
</cp:coreProperties>
</file>